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</p:sldIdLst>
  <p:sldSz cy="5143500" cx="9144000"/>
  <p:notesSz cx="7023100" cy="9309100"/>
  <p:embeddedFontLst>
    <p:embeddedFont>
      <p:font typeface="Open Sans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91">
          <p15:clr>
            <a:srgbClr val="A4A3A4"/>
          </p15:clr>
        </p15:guide>
        <p15:guide id="2" orient="horz" pos="2990">
          <p15:clr>
            <a:srgbClr val="A4A3A4"/>
          </p15:clr>
        </p15:guide>
        <p15:guide id="3" orient="horz" pos="899">
          <p15:clr>
            <a:srgbClr val="A4A3A4"/>
          </p15:clr>
        </p15:guide>
        <p15:guide id="4" orient="horz" pos="368">
          <p15:clr>
            <a:srgbClr val="A4A3A4"/>
          </p15:clr>
        </p15:guide>
        <p15:guide id="5" orient="horz" pos="684">
          <p15:clr>
            <a:srgbClr val="A4A3A4"/>
          </p15:clr>
        </p15:guide>
        <p15:guide id="6" pos="5549">
          <p15:clr>
            <a:srgbClr val="A4A3A4"/>
          </p15:clr>
        </p15:guide>
        <p15:guide id="7" pos="2882">
          <p15:clr>
            <a:srgbClr val="A4A3A4"/>
          </p15:clr>
        </p15:guide>
        <p15:guide id="8" pos="202">
          <p15:clr>
            <a:srgbClr val="A4A3A4"/>
          </p15:clr>
        </p15:guide>
        <p15:guide id="9" pos="4219">
          <p15:clr>
            <a:srgbClr val="A4A3A4"/>
          </p15:clr>
        </p15:guide>
        <p15:guide id="10" pos="3104">
          <p15:clr>
            <a:srgbClr val="A4A3A4"/>
          </p15:clr>
        </p15:guide>
        <p15:guide id="11" pos="2682">
          <p15:clr>
            <a:srgbClr val="A4A3A4"/>
          </p15:clr>
        </p15:guide>
        <p15:guide id="12" pos="9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91" orient="horz"/>
        <p:guide pos="2990" orient="horz"/>
        <p:guide pos="899" orient="horz"/>
        <p:guide pos="368" orient="horz"/>
        <p:guide pos="684" orient="horz"/>
        <p:guide pos="5549"/>
        <p:guide pos="2882"/>
        <p:guide pos="202"/>
        <p:guide pos="4219"/>
        <p:guide pos="3104"/>
        <p:guide pos="2682"/>
        <p:guide pos="99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OpenSans-bold.fntdata"/><Relationship Id="rId72" Type="http://schemas.openxmlformats.org/officeDocument/2006/relationships/font" Target="fonts/OpenSans-regular.fntdata"/><Relationship Id="rId31" Type="http://schemas.openxmlformats.org/officeDocument/2006/relationships/slide" Target="slides/slide26.xml"/><Relationship Id="rId75" Type="http://schemas.openxmlformats.org/officeDocument/2006/relationships/font" Target="fonts/OpenSans-boldItalic.fntdata"/><Relationship Id="rId30" Type="http://schemas.openxmlformats.org/officeDocument/2006/relationships/slide" Target="slides/slide25.xml"/><Relationship Id="rId74" Type="http://schemas.openxmlformats.org/officeDocument/2006/relationships/font" Target="fonts/OpenSans-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8132" y="0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9575" y="698500"/>
            <a:ext cx="62039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42029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fillama.com/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fillama.com/protocol/aave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/>
          <p:nvPr>
            <p:ph idx="2" type="sldImg"/>
          </p:nvPr>
        </p:nvSpPr>
        <p:spPr>
          <a:xfrm>
            <a:off x="409575" y="698500"/>
            <a:ext cx="62039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 txBox="1"/>
          <p:nvPr>
            <p:ph idx="12" type="sldNum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ab7e499e3b_10_7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ab7e499e3b_10_7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ab7e499e3b_10_7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ab7e499e3b_8_20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ab7e499e3b_8_20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ab7e499e3b_8_20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ab7e499e3b_5_11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ab7e499e3b_5_11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ab7e499e3b_5_11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ab7e499e3b_10_23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ab7e499e3b_10_23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/>
              <a:t>Bonus incentivize keepers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in this section, we’ll take a look at the overall trend of the bonus percentage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before that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/>
              <a:t>average bonus: computed using collateral over principal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average of the actual bonus for each collateral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box plot, red dot represents the average bonus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both actual bonus and its variance gradually decreases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what this mean is that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increase in “efficiency” as well as the stability of the protocol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as the decreasing of the bonus percentage suggests that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requires less incentive for the keepers to still do their job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this is a good sign for the health of the protocol</a:t>
            </a:r>
            <a:endParaRPr/>
          </a:p>
        </p:txBody>
      </p:sp>
      <p:sp>
        <p:nvSpPr>
          <p:cNvPr id="226" name="Google Shape;226;g1ab7e499e3b_10_23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ab7e499e3b_10_32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ab7e499e3b_10_32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/>
              <a:t>Bonus incentivize keepers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/>
              <a:t>average bonus: computed using collateral over principal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/>
              <a:t>set bonus: current fixed percentage bonus set by Aave, will be updated to reflect the current market status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/>
              <a:t>average bonus &gt;= current set bonus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/>
              <a:t>implies since avg bonus is the running average across quarter, and set bonus is the current bonus percentage,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/>
              <a:t>bonus percentage was higher for most assets in previous quarters</a:t>
            </a:r>
            <a:endParaRPr/>
          </a:p>
        </p:txBody>
      </p:sp>
      <p:sp>
        <p:nvSpPr>
          <p:cNvPr id="234" name="Google Shape;234;g1ab7e499e3b_10_32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ab7e499e3b_5_44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ab7e499e3b_5_44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ab7e499e3b_5_44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ab7e499e3b_10_40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ab7e499e3b_10_40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248 keepers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roughly 5.5k liquidatees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liquidatees to </a:t>
            </a:r>
            <a:r>
              <a:rPr lang="en-US"/>
              <a:t>keepers</a:t>
            </a:r>
            <a:r>
              <a:rPr lang="en-US"/>
              <a:t> ratio is around 22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we are only interested in the top keepers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70% of all liquidation call was liquidated by the top 5 percentile of keepers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73% of all </a:t>
            </a:r>
            <a:r>
              <a:rPr lang="en-US"/>
              <a:t>liquidation</a:t>
            </a:r>
            <a:r>
              <a:rPr lang="en-US"/>
              <a:t> volume was liquidated by the  keepers in the top 5 percentile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250" name="Google Shape;250;g1ab7e499e3b_10_40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ab7e499e3b_10_48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ab7e499e3b_10_48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ab7e499e3b_10_48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ab7e499e3b_10_56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ab7e499e3b_10_56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1ab7e499e3b_10_56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ab7e499e3b_0_118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ab7e499e3b_0_118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1ab7e499e3b_0_118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ab7e499e3b_0_204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ab7e499e3b_0_204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1ab7e499e3b_0_204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ab7e499e3b_6_106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ab7e499e3b_6_106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1ab7e499e3b_6_106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ab7e499e3b_6_16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ab7e499e3b_6_16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1ab7e499e3b_6_16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ab7e499e3b_6_10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ab7e499e3b_6_10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1ab7e499e3b_6_10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ab7e499e3b_6_54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ab7e499e3b_6_54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1ab7e499e3b_6_54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ab7e499e3b_6_74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ab7e499e3b_6_74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1ab7e499e3b_6_74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ab7e499e3b_6_40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ab7e499e3b_6_40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1ab7e499e3b_6_40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ab7e499e3b_6_60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ab7e499e3b_6_60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1ab7e499e3b_6_60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a607c47fc_1_0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ba607c47fc_1_0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1ba607c47fc_1_0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ab7e499e3b_0_123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ab7e499e3b_0_123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1ab7e499e3b_0_123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ab7e499e3b_8_44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ab7e499e3b_8_44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1ab7e499e3b_8_44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ab7e499e3b_0_276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ab7e499e3b_0_276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1ab7e499e3b_0_276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ab7e499e3b_9_51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ab7e499e3b_9_51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ab7e499e3b_9_51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ab7e499e3b_8_78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ab7e499e3b_8_78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1ab7e499e3b_8_78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ab7e499e3b_9_21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ab7e499e3b_9_21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1ab7e499e3b_9_21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ab7e499e3b_9_27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ab7e499e3b_9_27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1ab7e499e3b_9_27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ab7e499e3b_9_39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ab7e499e3b_9_39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1ab7e499e3b_9_39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ab7e499e3b_8_56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ab7e499e3b_8_56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1ab7e499e3b_8_56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ab7e499e3b_9_33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ab7e499e3b_9_33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1ab7e499e3b_9_33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ab7e499e3b_9_45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ab7e499e3b_9_45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1ab7e499e3b_9_45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ab7e499e3b_8_62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ab7e499e3b_8_62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1ab7e499e3b_8_62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ab7e499e3b_0_579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ab7e499e3b_0_579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1ab7e499e3b_0_579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bab70554ce_1_7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bab70554ce_1_7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https://defillama.com/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g1bab70554ce_1_7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acfd6fe02d_3_0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acfd6fe02d_3_0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1acfd6fe02d_3_0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8030c8964d_0_12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8030c8964d_0_12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18030c8964d_0_12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8030c8964d_0_22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8030c8964d_0_22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18030c8964d_0_22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8030c8964d_0_32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8030c8964d_0_32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18030c8964d_0_32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8030c8964d_0_47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8030c8964d_0_47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18030c8964d_0_47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acfd6fe02d_3_6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acfd6fe02d_3_6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1acfd6fe02d_3_6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8030c8964d_0_90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8030c8964d_0_90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18030c8964d_0_90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acfd6fe02d_8_0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acfd6fe02d_8_0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1acfd6fe02d_8_0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b9c136eb29_0_37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b9c136eb29_0_37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1b9c136eb29_0_37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b9c136eb29_0_7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b9c136eb29_0_7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1b9c136eb29_0_7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ab7e499e3b_0_468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ab7e499e3b_0_468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https://defillama.com/protocol/aave</a:t>
            </a:r>
            <a:r>
              <a:rPr lang="en-US"/>
              <a:t> </a:t>
            </a:r>
            <a:endParaRPr/>
          </a:p>
        </p:txBody>
      </p:sp>
      <p:sp>
        <p:nvSpPr>
          <p:cNvPr id="150" name="Google Shape;150;g1ab7e499e3b_0_468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8030c8964d_0_73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8030c8964d_0_73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18030c8964d_0_73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ab7e499e3b_0_128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ab7e499e3b_0_128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1ab7e499e3b_0_128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ab7e499e3b_0_616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ab7e499e3b_0_616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1ab7e499e3b_0_616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ab7e499e3b_0_624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ab7e499e3b_0_624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1ab7e499e3b_0_624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ab7e499e3b_0_651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ab7e499e3b_0_651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1ab7e499e3b_0_651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ab7e499e3b_0_657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ab7e499e3b_0_657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1ab7e499e3b_0_657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ab7e499e3b_0_665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ab7e499e3b_0_665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1ab7e499e3b_0_665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ab7e499e3b_0_671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ab7e499e3b_0_671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1ab7e499e3b_0_671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ab7e499e3b_0_677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ab7e499e3b_0_677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1ab7e499e3b_0_677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ab7e499e3b_0_686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ab7e499e3b_0_686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1ab7e499e3b_0_686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ab7e499e3b_0_548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ab7e499e3b_0_548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ab7e499e3b_0_548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ab7e499e3b_0_700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ab7e499e3b_0_700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1ab7e499e3b_0_700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ab7e499e3b_0_693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ab7e499e3b_0_693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1ab7e499e3b_0_693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ab7e499e3b_0_710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ab7e499e3b_0_710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g1ab7e499e3b_0_710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ab7e499e3b_0_643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ab7e499e3b_0_643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1ab7e499e3b_0_643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ab7e499e3b_0_606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ab7e499e3b_0_606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1ab7e499e3b_0_606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ab7e499e3b_0_592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ab7e499e3b_0_592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g1ab7e499e3b_0_592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5:notes"/>
          <p:cNvSpPr/>
          <p:nvPr>
            <p:ph idx="2" type="sldImg"/>
          </p:nvPr>
        </p:nvSpPr>
        <p:spPr>
          <a:xfrm>
            <a:off x="409575" y="698500"/>
            <a:ext cx="62039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p25:notes"/>
          <p:cNvSpPr txBox="1"/>
          <p:nvPr>
            <p:ph idx="1" type="body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5:notes"/>
          <p:cNvSpPr txBox="1"/>
          <p:nvPr>
            <p:ph idx="12" type="sldNum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b9c136eb29_1_0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b9c136eb29_1_0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b9c136eb29_1_0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ab7e499e3b_0_541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ab7e499e3b_0_541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ab7e499e3b_0_541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ab7e499e3b_5_0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ab7e499e3b_5_0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1ab7e499e3b_5_0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/Bullets">
  <p:cSld name="Content w/Bullets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/>
        </p:nvSpPr>
        <p:spPr>
          <a:xfrm>
            <a:off x="6756400" y="4885922"/>
            <a:ext cx="2133600" cy="93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</a:rPr>
              <a:t>December 14, 2022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/>
          <p:nvPr/>
        </p:nvSpPr>
        <p:spPr>
          <a:xfrm>
            <a:off x="3124200" y="4885921"/>
            <a:ext cx="2895600" cy="540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6756400" y="4720987"/>
            <a:ext cx="2133600" cy="93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/>
          <p:nvPr>
            <p:ph idx="1" type="body"/>
          </p:nvPr>
        </p:nvSpPr>
        <p:spPr>
          <a:xfrm>
            <a:off x="224416" y="202610"/>
            <a:ext cx="8324645" cy="394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000"/>
              </a:spcBef>
              <a:spcAft>
                <a:spcPts val="0"/>
              </a:spcAft>
              <a:buClr>
                <a:srgbClr val="DB091C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B091C"/>
              </a:buClr>
              <a:buSzPts val="1400"/>
              <a:buFont typeface="Arial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" name="Google Shape;16;p2"/>
          <p:cNvCxnSpPr/>
          <p:nvPr/>
        </p:nvCxnSpPr>
        <p:spPr>
          <a:xfrm>
            <a:off x="0" y="596897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001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gardel2\Desktop\Brand Approval Reference\Rensselaer Logo Layered Files\RF0010-01 Rensselaer Large Logo\RGB\PNGs\RF0010-01 Rensselaer Large Logo RGB-White.png"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>
            <p:ph idx="2" type="body"/>
          </p:nvPr>
        </p:nvSpPr>
        <p:spPr>
          <a:xfrm>
            <a:off x="224416" y="788979"/>
            <a:ext cx="625792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Arial"/>
              <a:buChar char="−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" name="Google Shape;1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425" y="4720973"/>
            <a:ext cx="1276004" cy="3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/>
          <p:nvPr/>
        </p:nvSpPr>
        <p:spPr>
          <a:xfrm>
            <a:off x="1" y="0"/>
            <a:ext cx="9144001" cy="5143500"/>
          </a:xfrm>
          <a:prstGeom prst="rect">
            <a:avLst/>
          </a:prstGeom>
          <a:solidFill>
            <a:srgbClr val="54585A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11"/>
          <p:cNvPicPr preferRelativeResize="0"/>
          <p:nvPr/>
        </p:nvPicPr>
        <p:blipFill rotWithShape="1">
          <a:blip r:embed="rId2">
            <a:alphaModFix/>
          </a:blip>
          <a:srcRect b="4881" l="3331" r="3331" t="18761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gardel2\Desktop\Brand Approval Reference\Rensselaer Logo Layered Files\RF0010-01 Rensselaer Large Logo\RGB\PNGs\RF0010-01 Rensselaer Large Logo-with Tagline RGB-White.png" id="85" name="Google Shape;8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2970" y="1950706"/>
            <a:ext cx="5118055" cy="1242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>
  <p:cSld name="5_Title Slid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/>
          <p:nvPr/>
        </p:nvSpPr>
        <p:spPr>
          <a:xfrm>
            <a:off x="1" y="0"/>
            <a:ext cx="9144001" cy="5143500"/>
          </a:xfrm>
          <a:prstGeom prst="rect">
            <a:avLst/>
          </a:prstGeom>
          <a:solidFill>
            <a:srgbClr val="D6001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-with Tagline RGB-White.png" id="88" name="Google Shape;8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12970" y="1950706"/>
            <a:ext cx="5118055" cy="1242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/>
          <p:nvPr/>
        </p:nvSpPr>
        <p:spPr>
          <a:xfrm>
            <a:off x="0" y="2371988"/>
            <a:ext cx="9144000" cy="2771512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13"/>
          <p:cNvCxnSpPr/>
          <p:nvPr/>
        </p:nvCxnSpPr>
        <p:spPr>
          <a:xfrm>
            <a:off x="3175" y="2333419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001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" name="Google Shape;92;p13"/>
          <p:cNvSpPr txBox="1"/>
          <p:nvPr/>
        </p:nvSpPr>
        <p:spPr>
          <a:xfrm>
            <a:off x="214255" y="562085"/>
            <a:ext cx="8315851" cy="724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rPr>
              <a:t>Divider Slide 1</a:t>
            </a:r>
            <a:br>
              <a:rPr b="1" lang="en-US" sz="4000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4000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rPr>
              <a:t>Two Lines Max</a:t>
            </a:r>
            <a:endParaRPr b="1" sz="4000">
              <a:solidFill>
                <a:srgbClr val="54585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6756400" y="4885922"/>
            <a:ext cx="2133600" cy="93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11/30/2018</a:t>
            </a:r>
            <a:endParaRPr sz="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6756400" y="4720987"/>
            <a:ext cx="2133600" cy="93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 RGB-White.png" id="95" name="Google Shape;9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3"/>
          <p:cNvSpPr txBox="1"/>
          <p:nvPr/>
        </p:nvSpPr>
        <p:spPr>
          <a:xfrm>
            <a:off x="3124200" y="4885921"/>
            <a:ext cx="2895600" cy="540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 INSERT TITLE HERE ]</a:t>
            </a: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0" y="1"/>
            <a:ext cx="9144000" cy="4779168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/>
          <p:nvPr>
            <p:ph type="ctrTitle"/>
          </p:nvPr>
        </p:nvSpPr>
        <p:spPr>
          <a:xfrm>
            <a:off x="214256" y="840664"/>
            <a:ext cx="8315851" cy="54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14"/>
          <p:cNvSpPr/>
          <p:nvPr/>
        </p:nvSpPr>
        <p:spPr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6756400" y="4885922"/>
            <a:ext cx="2133600" cy="93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11/30/2018</a:t>
            </a:r>
            <a:endParaRPr sz="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6756400" y="4720987"/>
            <a:ext cx="2133600" cy="93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 RGB-White.png" id="103" name="Google Shape;10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-1" y="4613098"/>
            <a:ext cx="9144000" cy="546600"/>
          </a:xfrm>
          <a:prstGeom prst="rect">
            <a:avLst/>
          </a:prstGeom>
          <a:solidFill>
            <a:srgbClr val="DB0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 RGB-White.png" id="109" name="Google Shape;10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022" y="4664536"/>
            <a:ext cx="1561704" cy="4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b="4881" l="3331" r="3331" t="18761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type="ctrTitle"/>
          </p:nvPr>
        </p:nvSpPr>
        <p:spPr>
          <a:xfrm>
            <a:off x="0" y="954412"/>
            <a:ext cx="9144000" cy="54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0" y="2500263"/>
            <a:ext cx="91440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C:\Users\gardel2\Desktop\Brand Approval Reference\Rensselaer Logo Layered Files\RF0010-01 Rensselaer Large Logo\RGB\PNGs\RF0010-01 Rensselaer Large Logo-with Tagline RGB-White.png" id="25" name="Google Shape;2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4578" y="3913034"/>
            <a:ext cx="3434841" cy="833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2371988"/>
            <a:ext cx="9144000" cy="2782206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/>
          <p:nvPr>
            <p:ph type="ctrTitle"/>
          </p:nvPr>
        </p:nvSpPr>
        <p:spPr>
          <a:xfrm>
            <a:off x="216322" y="2662273"/>
            <a:ext cx="8315851" cy="54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241489" y="4384549"/>
            <a:ext cx="8315851" cy="457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0" name="Google Shape;30;p4"/>
          <p:cNvCxnSpPr/>
          <p:nvPr/>
        </p:nvCxnSpPr>
        <p:spPr>
          <a:xfrm>
            <a:off x="3175" y="2333419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001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gardel2\Desktop\Brand Approval Reference\Rensselaer Logo Layered Files\RF0010-01 Rensselaer Large Logo\CMYK\PNGs\RF0010-01 Rensselaer Large Logo-with Tagline CMYK-TwoColor.png"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0675" y="584200"/>
            <a:ext cx="3665627" cy="8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 type="title">
  <p:cSld name="TITL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hoto-1442406964439-e46ab8eff7c4.jpg" id="33" name="Google Shape;33;p5"/>
          <p:cNvPicPr preferRelativeResize="0"/>
          <p:nvPr/>
        </p:nvPicPr>
        <p:blipFill rotWithShape="1">
          <a:blip r:embed="rId2">
            <a:alphaModFix/>
          </a:blip>
          <a:srcRect b="0" l="11141" r="5309" t="14074"/>
          <a:stretch/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>
            <p:ph type="ctrTitle"/>
          </p:nvPr>
        </p:nvSpPr>
        <p:spPr>
          <a:xfrm>
            <a:off x="216322" y="2207832"/>
            <a:ext cx="8315851" cy="54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241489" y="3849351"/>
            <a:ext cx="8315851" cy="457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C:\Users\gardel2\Desktop\Brand Approval Reference\Rensselaer Logo Layered Files\RF0010-01 Rensselaer Large Logo\RGB\PNGs\RF0010-01 Rensselaer Large Logo RGB-White.png" id="36" name="Google Shape;3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675" y="4398000"/>
            <a:ext cx="2032107" cy="379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>
            <p:ph idx="2" type="pic"/>
          </p:nvPr>
        </p:nvSpPr>
        <p:spPr>
          <a:xfrm>
            <a:off x="4572000" y="596898"/>
            <a:ext cx="4572000" cy="4138219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224416" y="202609"/>
            <a:ext cx="8324645" cy="394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rgbClr val="9EA2A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9EA2A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000"/>
              </a:spcBef>
              <a:spcAft>
                <a:spcPts val="0"/>
              </a:spcAft>
              <a:buClr>
                <a:srgbClr val="DB091C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5F60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B091C"/>
              </a:buClr>
              <a:buSzPts val="1400"/>
              <a:buFont typeface="Arial"/>
              <a:buChar char="−"/>
              <a:defRPr b="0" i="0" sz="1400" u="none" cap="none" strike="noStrike">
                <a:solidFill>
                  <a:srgbClr val="5F60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0" name="Google Shape;40;p6"/>
          <p:cNvCxnSpPr/>
          <p:nvPr/>
        </p:nvCxnSpPr>
        <p:spPr>
          <a:xfrm>
            <a:off x="0" y="596897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001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6"/>
          <p:cNvSpPr/>
          <p:nvPr/>
        </p:nvSpPr>
        <p:spPr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/>
        </p:nvSpPr>
        <p:spPr>
          <a:xfrm>
            <a:off x="6756400" y="4885922"/>
            <a:ext cx="2133600" cy="93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11/30/2018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6"/>
          <p:cNvSpPr txBox="1"/>
          <p:nvPr/>
        </p:nvSpPr>
        <p:spPr>
          <a:xfrm>
            <a:off x="6756400" y="4720987"/>
            <a:ext cx="2133600" cy="93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 RGB-White.png"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/>
          <p:nvPr/>
        </p:nvSpPr>
        <p:spPr>
          <a:xfrm>
            <a:off x="3124200" y="4885921"/>
            <a:ext cx="2895600" cy="540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 INSERT TITLE HERE ]</a:t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 txBox="1"/>
          <p:nvPr>
            <p:ph idx="3" type="body"/>
          </p:nvPr>
        </p:nvSpPr>
        <p:spPr>
          <a:xfrm>
            <a:off x="224416" y="781050"/>
            <a:ext cx="6257925" cy="2085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Arial"/>
              <a:buChar char="−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hoto">
  <p:cSld name="3_Photo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>
            <p:ph idx="2" type="pic"/>
          </p:nvPr>
        </p:nvSpPr>
        <p:spPr>
          <a:xfrm>
            <a:off x="-1" y="596898"/>
            <a:ext cx="4572000" cy="4138219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224416" y="202609"/>
            <a:ext cx="8324645" cy="394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rgbClr val="9EA2A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9EA2A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000"/>
              </a:spcBef>
              <a:spcAft>
                <a:spcPts val="0"/>
              </a:spcAft>
              <a:buClr>
                <a:srgbClr val="DB091C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5F60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B091C"/>
              </a:buClr>
              <a:buSzPts val="1400"/>
              <a:buFont typeface="Arial"/>
              <a:buChar char="−"/>
              <a:defRPr b="0" i="0" sz="1400" u="none" cap="none" strike="noStrike">
                <a:solidFill>
                  <a:srgbClr val="5F60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0" name="Google Shape;50;p7"/>
          <p:cNvCxnSpPr/>
          <p:nvPr/>
        </p:nvCxnSpPr>
        <p:spPr>
          <a:xfrm>
            <a:off x="0" y="596897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001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7"/>
          <p:cNvSpPr/>
          <p:nvPr/>
        </p:nvSpPr>
        <p:spPr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 txBox="1"/>
          <p:nvPr/>
        </p:nvSpPr>
        <p:spPr>
          <a:xfrm>
            <a:off x="6756400" y="4885922"/>
            <a:ext cx="2133600" cy="93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700">
                <a:solidFill>
                  <a:srgbClr val="FFFFFF"/>
                </a:solidFill>
              </a:rPr>
              <a:t>2</a:t>
            </a:r>
            <a:r>
              <a:rPr b="0" i="0" lang="en-US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700">
                <a:solidFill>
                  <a:srgbClr val="FFFFFF"/>
                </a:solidFill>
              </a:rPr>
              <a:t>15</a:t>
            </a:r>
            <a:r>
              <a:rPr b="0" i="0" lang="en-US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/20</a:t>
            </a:r>
            <a:r>
              <a:rPr lang="en-US" sz="700">
                <a:solidFill>
                  <a:srgbClr val="FFFFFF"/>
                </a:solidFill>
              </a:rPr>
              <a:t>22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 txBox="1"/>
          <p:nvPr/>
        </p:nvSpPr>
        <p:spPr>
          <a:xfrm>
            <a:off x="6756400" y="4720987"/>
            <a:ext cx="2133600" cy="93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 RGB-White.png" id="54" name="Google Shape;5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/>
        </p:nvSpPr>
        <p:spPr>
          <a:xfrm>
            <a:off x="3124200" y="4885921"/>
            <a:ext cx="2895600" cy="540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7"/>
          <p:cNvSpPr txBox="1"/>
          <p:nvPr>
            <p:ph idx="3" type="body"/>
          </p:nvPr>
        </p:nvSpPr>
        <p:spPr>
          <a:xfrm>
            <a:off x="4815282" y="774693"/>
            <a:ext cx="4074718" cy="2091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Arial"/>
              <a:buChar char="−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hoto">
  <p:cSld name="2_Photo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-1" y="0"/>
            <a:ext cx="9144001" cy="4792905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8"/>
          <p:cNvSpPr txBox="1"/>
          <p:nvPr>
            <p:ph idx="1" type="body"/>
          </p:nvPr>
        </p:nvSpPr>
        <p:spPr>
          <a:xfrm>
            <a:off x="224416" y="202610"/>
            <a:ext cx="8324645" cy="394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rgbClr val="9EA2A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9EA2A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−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0" name="Google Shape;60;p8"/>
          <p:cNvCxnSpPr/>
          <p:nvPr/>
        </p:nvCxnSpPr>
        <p:spPr>
          <a:xfrm>
            <a:off x="0" y="596897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8"/>
          <p:cNvSpPr/>
          <p:nvPr/>
        </p:nvSpPr>
        <p:spPr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8"/>
          <p:cNvSpPr txBox="1"/>
          <p:nvPr/>
        </p:nvSpPr>
        <p:spPr>
          <a:xfrm>
            <a:off x="6756400" y="4885922"/>
            <a:ext cx="2133600" cy="93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11/30/2018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8"/>
          <p:cNvSpPr txBox="1"/>
          <p:nvPr/>
        </p:nvSpPr>
        <p:spPr>
          <a:xfrm>
            <a:off x="6756400" y="4720987"/>
            <a:ext cx="2133600" cy="93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 RGB-White.png" id="64" name="Google Shape;6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 txBox="1"/>
          <p:nvPr/>
        </p:nvSpPr>
        <p:spPr>
          <a:xfrm>
            <a:off x="3124200" y="4885921"/>
            <a:ext cx="2895600" cy="540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 INSERT TITLE HERE ]</a:t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8"/>
          <p:cNvSpPr txBox="1"/>
          <p:nvPr>
            <p:ph idx="2" type="body"/>
          </p:nvPr>
        </p:nvSpPr>
        <p:spPr>
          <a:xfrm>
            <a:off x="223838" y="767299"/>
            <a:ext cx="5113337" cy="1902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−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ctrTitle"/>
          </p:nvPr>
        </p:nvSpPr>
        <p:spPr>
          <a:xfrm>
            <a:off x="214256" y="840664"/>
            <a:ext cx="8315851" cy="54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p9"/>
          <p:cNvSpPr/>
          <p:nvPr/>
        </p:nvSpPr>
        <p:spPr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9"/>
          <p:cNvSpPr txBox="1"/>
          <p:nvPr/>
        </p:nvSpPr>
        <p:spPr>
          <a:xfrm>
            <a:off x="6756400" y="4885922"/>
            <a:ext cx="2133600" cy="93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11/30/2018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9"/>
          <p:cNvSpPr txBox="1"/>
          <p:nvPr/>
        </p:nvSpPr>
        <p:spPr>
          <a:xfrm>
            <a:off x="6756400" y="4720987"/>
            <a:ext cx="2133600" cy="93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 RGB-White.png" id="72" name="Google Shape;7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/>
          <p:nvPr/>
        </p:nvSpPr>
        <p:spPr>
          <a:xfrm>
            <a:off x="3124200" y="4885921"/>
            <a:ext cx="2895600" cy="540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 INSERT TITLE HERE ]</a:t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>
            <p:ph idx="2" type="pic"/>
          </p:nvPr>
        </p:nvSpPr>
        <p:spPr>
          <a:xfrm>
            <a:off x="0" y="0"/>
            <a:ext cx="9144000" cy="4735116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0"/>
          <p:cNvSpPr txBox="1"/>
          <p:nvPr>
            <p:ph type="title"/>
          </p:nvPr>
        </p:nvSpPr>
        <p:spPr>
          <a:xfrm>
            <a:off x="220253" y="320612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10"/>
          <p:cNvSpPr/>
          <p:nvPr/>
        </p:nvSpPr>
        <p:spPr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0"/>
          <p:cNvSpPr txBox="1"/>
          <p:nvPr/>
        </p:nvSpPr>
        <p:spPr>
          <a:xfrm>
            <a:off x="6756400" y="4885922"/>
            <a:ext cx="2133600" cy="93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11/30/2018</a:t>
            </a:r>
            <a:endParaRPr sz="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0"/>
          <p:cNvSpPr txBox="1"/>
          <p:nvPr/>
        </p:nvSpPr>
        <p:spPr>
          <a:xfrm>
            <a:off x="6756400" y="4720987"/>
            <a:ext cx="2133600" cy="93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 RGB-White.png" id="80" name="Google Shape;8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/>
          <p:nvPr/>
        </p:nvSpPr>
        <p:spPr>
          <a:xfrm>
            <a:off x="3124200" y="4885921"/>
            <a:ext cx="2895600" cy="540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 INSERT TITLE HERE ]</a:t>
            </a: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5" Type="http://schemas.openxmlformats.org/officeDocument/2006/relationships/image" Target="../media/image5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Relationship Id="rId5" Type="http://schemas.openxmlformats.org/officeDocument/2006/relationships/image" Target="../media/image56.png"/><Relationship Id="rId6" Type="http://schemas.openxmlformats.org/officeDocument/2006/relationships/image" Target="../media/image5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59.png"/><Relationship Id="rId6" Type="http://schemas.openxmlformats.org/officeDocument/2006/relationships/image" Target="../media/image17.png"/><Relationship Id="rId7" Type="http://schemas.openxmlformats.org/officeDocument/2006/relationships/image" Target="../media/image1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3.png"/><Relationship Id="rId6" Type="http://schemas.openxmlformats.org/officeDocument/2006/relationships/image" Target="../media/image62.png"/><Relationship Id="rId7" Type="http://schemas.openxmlformats.org/officeDocument/2006/relationships/image" Target="../media/image6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4.png"/><Relationship Id="rId4" Type="http://schemas.openxmlformats.org/officeDocument/2006/relationships/image" Target="../media/image6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github.rpi.edu/DataINCITE/IDEA-DeFi-CRAFT/wiki/Data-Stream-Configuration" TargetMode="External"/><Relationship Id="rId4" Type="http://schemas.openxmlformats.org/officeDocument/2006/relationships/image" Target="../media/image70.png"/><Relationship Id="rId5" Type="http://schemas.openxmlformats.org/officeDocument/2006/relationships/image" Target="../media/image6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github.rpi.edu/DataINCITE/IDEA-DeFi-CRAFT/blob/main/R-Code-Samples/aave-protocol-dated-func.Rmd" TargetMode="External"/><Relationship Id="rId4" Type="http://schemas.openxmlformats.org/officeDocument/2006/relationships/image" Target="../media/image7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github.rpi.edu/DataINCITE/IDEA-DeFi-CRAFT/wiki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www.docker.com/products/docker-desktop/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inciteprojects.idea.rpi.edu/defitoolkit/app/defitoolkit/" TargetMode="External"/><Relationship Id="rId4" Type="http://schemas.openxmlformats.org/officeDocument/2006/relationships/hyperlink" Target="https://inciteprojects.idea.rpi.edu/defitoolkit/app/defitoolkit/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github.rpi.edu/DataINCITE/DeFi_App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idea.rpi.edu/research/projects/risky-business-deep-dives-defi" TargetMode="External"/><Relationship Id="rId4" Type="http://schemas.openxmlformats.org/officeDocument/2006/relationships/hyperlink" Target="https://inciteprojects.idea.rpi.edu/defitoolkit/app/defitoolkit/" TargetMode="External"/><Relationship Id="rId5" Type="http://schemas.openxmlformats.org/officeDocument/2006/relationships/hyperlink" Target="https://github.rpi.edu/DataINCITE/DeFi_App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thegraph.co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ctrTitle"/>
          </p:nvPr>
        </p:nvSpPr>
        <p:spPr>
          <a:xfrm>
            <a:off x="241497" y="2694948"/>
            <a:ext cx="83160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/>
              <a:t>Risky Business? Deep Dives into DeFi</a:t>
            </a:r>
            <a:endParaRPr/>
          </a:p>
        </p:txBody>
      </p:sp>
      <p:sp>
        <p:nvSpPr>
          <p:cNvPr id="121" name="Google Shape;121;p17"/>
          <p:cNvSpPr txBox="1"/>
          <p:nvPr>
            <p:ph idx="1" type="subTitle"/>
          </p:nvPr>
        </p:nvSpPr>
        <p:spPr>
          <a:xfrm>
            <a:off x="241500" y="4384550"/>
            <a:ext cx="5436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</a:pPr>
            <a:r>
              <a:rPr lang="en-US"/>
              <a:t>Data INCITE Undergraduate Researchers |  December 14, 2022</a:t>
            </a:r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625" y="4259470"/>
            <a:ext cx="2716698" cy="77190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4307850" y="1293600"/>
            <a:ext cx="450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7575" y="260350"/>
            <a:ext cx="1819275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idx="1" type="body"/>
          </p:nvPr>
        </p:nvSpPr>
        <p:spPr>
          <a:xfrm>
            <a:off x="224416" y="202609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Total Liquidation Volume</a:t>
            </a:r>
            <a:endParaRPr/>
          </a:p>
        </p:txBody>
      </p:sp>
      <p:sp>
        <p:nvSpPr>
          <p:cNvPr id="205" name="Google Shape;205;p26"/>
          <p:cNvSpPr txBox="1"/>
          <p:nvPr>
            <p:ph idx="3" type="body"/>
          </p:nvPr>
        </p:nvSpPr>
        <p:spPr>
          <a:xfrm>
            <a:off x="5360225" y="774700"/>
            <a:ext cx="3632100" cy="374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vast majority of </a:t>
            </a:r>
            <a:r>
              <a:rPr lang="en-US" sz="2000"/>
              <a:t>liquidations</a:t>
            </a:r>
            <a:r>
              <a:rPr lang="en-US" sz="2000"/>
              <a:t> - and borrows - are from stablecoins (USDC, USDT, DAI, etc.)</a:t>
            </a:r>
            <a:endParaRPr sz="2000"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Larger volume in bearish quarters</a:t>
            </a:r>
            <a:endParaRPr sz="2000"/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25" y="742949"/>
            <a:ext cx="5077476" cy="37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idx="1" type="body"/>
          </p:nvPr>
        </p:nvSpPr>
        <p:spPr>
          <a:xfrm>
            <a:off x="224416" y="202609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Liquidations by Principal Reserve</a:t>
            </a:r>
            <a:endParaRPr/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0864"/>
            <a:ext cx="4229874" cy="376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 txBox="1"/>
          <p:nvPr>
            <p:ph idx="3" type="body"/>
          </p:nvPr>
        </p:nvSpPr>
        <p:spPr>
          <a:xfrm>
            <a:off x="5360225" y="774700"/>
            <a:ext cx="3632100" cy="374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Stablecoins are, by far, the most borrowed cryptocurrencies</a:t>
            </a:r>
            <a:endParaRPr sz="20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Borrowing stablecoins reduces the probability of liquidation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Much less likely to significantly depreciate in value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idx="1" type="body"/>
          </p:nvPr>
        </p:nvSpPr>
        <p:spPr>
          <a:xfrm>
            <a:off x="224416" y="202609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Liquidations by Collateral Reserve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8"/>
          <p:cNvSpPr txBox="1"/>
          <p:nvPr>
            <p:ph idx="3" type="body"/>
          </p:nvPr>
        </p:nvSpPr>
        <p:spPr>
          <a:xfrm>
            <a:off x="5360225" y="774700"/>
            <a:ext cx="3632100" cy="374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Wrapped Ethereum, Wrapped Bitcoin, and Chainlink account for 84.41% of all liquidated collateral</a:t>
            </a:r>
            <a:endParaRPr sz="2000"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average user puts nonstable coins up as collateral and borrows stablecoins</a:t>
            </a:r>
            <a:endParaRPr sz="2000"/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25" y="690875"/>
            <a:ext cx="4373723" cy="38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idx="1" type="body"/>
          </p:nvPr>
        </p:nvSpPr>
        <p:spPr>
          <a:xfrm>
            <a:off x="224416" y="202609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Platform Efficiency - Average Bonus</a:t>
            </a:r>
            <a:endParaRPr/>
          </a:p>
        </p:txBody>
      </p:sp>
      <p:sp>
        <p:nvSpPr>
          <p:cNvPr id="229" name="Google Shape;229;p29"/>
          <p:cNvSpPr txBox="1"/>
          <p:nvPr>
            <p:ph idx="3" type="body"/>
          </p:nvPr>
        </p:nvSpPr>
        <p:spPr>
          <a:xfrm>
            <a:off x="4815275" y="774704"/>
            <a:ext cx="4074600" cy="325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Average bonus and variance both gradually decreases over time.</a:t>
            </a:r>
            <a:endParaRPr sz="20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Increased efficiency and stability of the protocol</a:t>
            </a:r>
            <a:endParaRPr sz="2000"/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0" y="774709"/>
            <a:ext cx="4510482" cy="3075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idx="1" type="body"/>
          </p:nvPr>
        </p:nvSpPr>
        <p:spPr>
          <a:xfrm>
            <a:off x="224416" y="202609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Platform Efficiency - Actual Bonus</a:t>
            </a:r>
            <a:endParaRPr/>
          </a:p>
        </p:txBody>
      </p:sp>
      <p:sp>
        <p:nvSpPr>
          <p:cNvPr id="237" name="Google Shape;237;p30"/>
          <p:cNvSpPr txBox="1"/>
          <p:nvPr>
            <p:ph idx="3" type="body"/>
          </p:nvPr>
        </p:nvSpPr>
        <p:spPr>
          <a:xfrm>
            <a:off x="4815275" y="774699"/>
            <a:ext cx="4074600" cy="388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Most collateral assets have decreasing actual bonus over time</a:t>
            </a:r>
            <a:endParaRPr sz="20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Stable collateral assets: KNC, TUSD, WETH, DAI</a:t>
            </a:r>
            <a:endParaRPr sz="20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Recent rebound for UNI, USDC, LINK. Encourage participation?</a:t>
            </a:r>
            <a:endParaRPr sz="2000"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0" y="774709"/>
            <a:ext cx="4510483" cy="3152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idx="1" type="body"/>
          </p:nvPr>
        </p:nvSpPr>
        <p:spPr>
          <a:xfrm>
            <a:off x="224416" y="202609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User Analysis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 txBox="1"/>
          <p:nvPr>
            <p:ph idx="3" type="body"/>
          </p:nvPr>
        </p:nvSpPr>
        <p:spPr>
          <a:xfrm>
            <a:off x="5360225" y="776000"/>
            <a:ext cx="3632100" cy="374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Larger users are significantly less likely to be liquidated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Of 304 borrows from users with total volume over $1B, there were no liquidations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Large users may be better collateralized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Keepers may not have sufficient equity</a:t>
            </a:r>
            <a:endParaRPr sz="2000"/>
          </a:p>
        </p:txBody>
      </p:sp>
      <p:pic>
        <p:nvPicPr>
          <p:cNvPr id="246" name="Google Shape;2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50" y="633050"/>
            <a:ext cx="5293676" cy="391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>
            <p:ph idx="1" type="body"/>
          </p:nvPr>
        </p:nvSpPr>
        <p:spPr>
          <a:xfrm>
            <a:off x="224416" y="202609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Top Keepers - Keepers v.s. Liquidatees</a:t>
            </a:r>
            <a:endParaRPr/>
          </a:p>
        </p:txBody>
      </p:sp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0" y="774709"/>
            <a:ext cx="4510481" cy="327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2"/>
          <p:cNvSpPr txBox="1"/>
          <p:nvPr>
            <p:ph idx="3" type="body"/>
          </p:nvPr>
        </p:nvSpPr>
        <p:spPr>
          <a:xfrm>
            <a:off x="4815275" y="774699"/>
            <a:ext cx="4074600" cy="402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Liquidatees to keepers ratio is roughly 22.</a:t>
            </a:r>
            <a:endParaRPr sz="20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Centralization of Keepers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Top 5% by count: 70% of all liquidation count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Top 5% by volume: 73% of all liquidation volume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67% of the top 5% keepers overlaps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Extremely centralized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>
            <p:ph idx="1" type="body"/>
          </p:nvPr>
        </p:nvSpPr>
        <p:spPr>
          <a:xfrm>
            <a:off x="224416" y="202609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Active Keepers - New v.s. Existing Keepers</a:t>
            </a:r>
            <a:endParaRPr/>
          </a:p>
        </p:txBody>
      </p:sp>
      <p:sp>
        <p:nvSpPr>
          <p:cNvPr id="261" name="Google Shape;261;p33"/>
          <p:cNvSpPr txBox="1"/>
          <p:nvPr>
            <p:ph idx="3" type="body"/>
          </p:nvPr>
        </p:nvSpPr>
        <p:spPr>
          <a:xfrm>
            <a:off x="4815275" y="774705"/>
            <a:ext cx="4074600" cy="371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Active keepers closely follows liquidation count/volume</a:t>
            </a:r>
            <a:endParaRPr sz="20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Number of existing keepers are relatively stable compared to new keepers</a:t>
            </a:r>
            <a:endParaRPr sz="20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Out of all 248 keepers, less than 10% are long-lived (existing keepers)</a:t>
            </a:r>
            <a:endParaRPr sz="2000"/>
          </a:p>
        </p:txBody>
      </p:sp>
      <p:pic>
        <p:nvPicPr>
          <p:cNvPr id="262" name="Google Shape;2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0" y="774709"/>
            <a:ext cx="4510481" cy="329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idx="1" type="body"/>
          </p:nvPr>
        </p:nvSpPr>
        <p:spPr>
          <a:xfrm>
            <a:off x="224416" y="202609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Active Keepers - Liquidation Volume</a:t>
            </a:r>
            <a:endParaRPr/>
          </a:p>
        </p:txBody>
      </p:sp>
      <p:sp>
        <p:nvSpPr>
          <p:cNvPr id="269" name="Google Shape;269;p34"/>
          <p:cNvSpPr txBox="1"/>
          <p:nvPr>
            <p:ph idx="3" type="body"/>
          </p:nvPr>
        </p:nvSpPr>
        <p:spPr>
          <a:xfrm>
            <a:off x="4815275" y="774705"/>
            <a:ext cx="4074600" cy="347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Liquidation volume of new keepers spikes during market events, but quickly died out next quarter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Lack of interest after major market event?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Hard to remain competitive?</a:t>
            </a:r>
            <a:endParaRPr sz="2000"/>
          </a:p>
        </p:txBody>
      </p:sp>
      <p:pic>
        <p:nvPicPr>
          <p:cNvPr id="270" name="Google Shape;2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75" y="774709"/>
            <a:ext cx="4510482" cy="3334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ctrTitle"/>
          </p:nvPr>
        </p:nvSpPr>
        <p:spPr>
          <a:xfrm>
            <a:off x="214256" y="840664"/>
            <a:ext cx="8316000" cy="5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Clustering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 sz="1400"/>
              <a:t>Agenda: </a:t>
            </a:r>
            <a:endParaRPr sz="1400"/>
          </a:p>
        </p:txBody>
      </p:sp>
      <p:sp>
        <p:nvSpPr>
          <p:cNvPr id="131" name="Google Shape;131;p18"/>
          <p:cNvSpPr txBox="1"/>
          <p:nvPr>
            <p:ph idx="2" type="body"/>
          </p:nvPr>
        </p:nvSpPr>
        <p:spPr>
          <a:xfrm>
            <a:off x="224425" y="1085848"/>
            <a:ext cx="6258000" cy="270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Overview of DeFi/AAVE 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Structure of Data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Liquidations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User </a:t>
            </a:r>
            <a:r>
              <a:rPr lang="en-US" sz="1800">
                <a:solidFill>
                  <a:srgbClr val="595959"/>
                </a:solidFill>
              </a:rPr>
              <a:t>C</a:t>
            </a:r>
            <a:r>
              <a:rPr lang="en-US" sz="1800">
                <a:solidFill>
                  <a:srgbClr val="595959"/>
                </a:solidFill>
              </a:rPr>
              <a:t>lustering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Survival Analysis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Data Engine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Survival Analysis Toolkit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idx="1" type="body"/>
          </p:nvPr>
        </p:nvSpPr>
        <p:spPr>
          <a:xfrm>
            <a:off x="224416" y="202609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Clustering Basics</a:t>
            </a:r>
            <a:endParaRPr/>
          </a:p>
        </p:txBody>
      </p:sp>
      <p:sp>
        <p:nvSpPr>
          <p:cNvPr id="283" name="Google Shape;283;p36"/>
          <p:cNvSpPr txBox="1"/>
          <p:nvPr>
            <p:ph idx="3" type="body"/>
          </p:nvPr>
        </p:nvSpPr>
        <p:spPr>
          <a:xfrm>
            <a:off x="320675" y="641550"/>
            <a:ext cx="8569200" cy="38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2100"/>
              <a:buFont typeface="Calibri"/>
              <a:buChar char="●"/>
            </a:pPr>
            <a:r>
              <a:rPr b="1" lang="en-US" sz="2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Find groups from unlabeled data</a:t>
            </a:r>
            <a:endParaRPr b="1" sz="2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2100"/>
              <a:buFont typeface="Calibri"/>
              <a:buChar char="●"/>
            </a:pPr>
            <a:r>
              <a:rPr b="1" lang="en-US" sz="2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Based on similarity</a:t>
            </a:r>
            <a:endParaRPr b="1" sz="2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2100"/>
              <a:buFont typeface="Calibri"/>
              <a:buChar char="○"/>
            </a:pPr>
            <a:r>
              <a:rPr b="1" lang="en-US" sz="2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Find patterns from data, then apply them to clusters</a:t>
            </a:r>
            <a:endParaRPr b="1" sz="2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2100"/>
              <a:buFont typeface="Calibri"/>
              <a:buChar char="○"/>
            </a:pPr>
            <a:r>
              <a:rPr b="1" lang="en-US" sz="2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E.g., if x-&gt;A, x,y are similar, then y-&gt;A </a:t>
            </a:r>
            <a:endParaRPr b="1" sz="2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2100"/>
              <a:buFont typeface="Calibri"/>
              <a:buChar char="●"/>
            </a:pPr>
            <a:r>
              <a:rPr b="1" lang="en-US" sz="2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endParaRPr b="1" sz="2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2100"/>
              <a:buFont typeface="Calibri"/>
              <a:buChar char="○"/>
            </a:pPr>
            <a:r>
              <a:rPr b="1" lang="en-US" sz="2100" u="sng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Large</a:t>
            </a:r>
            <a:r>
              <a:rPr b="1" lang="en-US" sz="2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individual differences between clusters</a:t>
            </a:r>
            <a:endParaRPr b="1" sz="2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2100"/>
              <a:buFont typeface="Calibri"/>
              <a:buChar char="○"/>
            </a:pPr>
            <a:r>
              <a:rPr b="1" lang="en-US" sz="2100" u="sng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Small</a:t>
            </a:r>
            <a:r>
              <a:rPr b="1" lang="en-US" sz="2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differences between individuals of the same cluster</a:t>
            </a:r>
            <a:endParaRPr b="1" sz="2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alibri"/>
              <a:buChar char="○"/>
            </a:pPr>
            <a:r>
              <a:rPr b="1" lang="en-US" sz="2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E.g., if x-&gt;A, y-&gt;A, z-&gt;B, then x ≈ y, x ≉ z, y ≉ z</a:t>
            </a:r>
            <a:endParaRPr b="1" sz="2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2100"/>
              <a:buFont typeface="Calibri"/>
              <a:buChar char="●"/>
            </a:pPr>
            <a:r>
              <a:rPr b="1" lang="en-US" sz="2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Problem: based on similarity </a:t>
            </a:r>
            <a:r>
              <a:rPr b="1" lang="en-US" sz="2100" u="sng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only</a:t>
            </a:r>
            <a:r>
              <a:rPr b="1" lang="en-US" sz="2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no prior knowledge applied</a:t>
            </a:r>
            <a:endParaRPr b="1" sz="2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idx="1" type="body"/>
          </p:nvPr>
        </p:nvSpPr>
        <p:spPr>
          <a:xfrm>
            <a:off x="224416" y="202609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Overview</a:t>
            </a:r>
            <a:endParaRPr/>
          </a:p>
        </p:txBody>
      </p:sp>
      <p:pic>
        <p:nvPicPr>
          <p:cNvPr id="290" name="Google Shape;290;p37"/>
          <p:cNvPicPr preferRelativeResize="0"/>
          <p:nvPr/>
        </p:nvPicPr>
        <p:blipFill rotWithShape="1">
          <a:blip r:embed="rId3">
            <a:alphaModFix/>
          </a:blip>
          <a:srcRect b="1977" l="933" r="825" t="2511"/>
          <a:stretch/>
        </p:blipFill>
        <p:spPr>
          <a:xfrm>
            <a:off x="910450" y="1623775"/>
            <a:ext cx="7323100" cy="297582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 txBox="1"/>
          <p:nvPr/>
        </p:nvSpPr>
        <p:spPr>
          <a:xfrm>
            <a:off x="74800" y="15253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7"/>
          <p:cNvSpPr txBox="1"/>
          <p:nvPr>
            <p:ph idx="3" type="body"/>
          </p:nvPr>
        </p:nvSpPr>
        <p:spPr>
          <a:xfrm>
            <a:off x="320675" y="641550"/>
            <a:ext cx="8569200" cy="136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Why do we need to find user clusters?</a:t>
            </a:r>
            <a:endParaRPr b="1"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 to find user clusters?</a:t>
            </a:r>
            <a:endParaRPr b="1"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 to interpret user clusters?</a:t>
            </a:r>
            <a:endParaRPr b="1"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 to use user clusters in data analytics?</a:t>
            </a:r>
            <a:endParaRPr b="1"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/>
          <p:nvPr>
            <p:ph idx="1" type="body"/>
          </p:nvPr>
        </p:nvSpPr>
        <p:spPr>
          <a:xfrm>
            <a:off x="224416" y="202609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Feature Engineering</a:t>
            </a:r>
            <a:endParaRPr/>
          </a:p>
        </p:txBody>
      </p:sp>
      <p:sp>
        <p:nvSpPr>
          <p:cNvPr id="299" name="Google Shape;299;p38"/>
          <p:cNvSpPr txBox="1"/>
          <p:nvPr>
            <p:ph idx="3" type="body"/>
          </p:nvPr>
        </p:nvSpPr>
        <p:spPr>
          <a:xfrm>
            <a:off x="320667" y="774705"/>
            <a:ext cx="8569200" cy="370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2300"/>
              <a:buFont typeface="Calibri"/>
              <a:buChar char="●"/>
            </a:pPr>
            <a:r>
              <a:rPr b="1" lang="en-US" sz="23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1" lang="en-US" sz="23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ransaction</a:t>
            </a:r>
            <a:r>
              <a:rPr b="1" lang="en-US" sz="23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Summary</a:t>
            </a:r>
            <a:endParaRPr b="1" sz="23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Calibri"/>
              <a:buChar char="○"/>
            </a:pPr>
            <a:r>
              <a:rPr b="1" lang="en-US" sz="23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Quarterly count and amount for each transaction type</a:t>
            </a:r>
            <a:endParaRPr b="1" sz="23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3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2300"/>
              <a:buFont typeface="Calibri"/>
              <a:buChar char="●"/>
            </a:pPr>
            <a:r>
              <a:rPr b="1" lang="en-US" sz="23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Quarter Summary</a:t>
            </a:r>
            <a:endParaRPr b="1" sz="23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Calibri"/>
              <a:buChar char="○"/>
            </a:pPr>
            <a:r>
              <a:rPr b="1" lang="en-US" sz="23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Specific user behavior within a quarter</a:t>
            </a:r>
            <a:endParaRPr b="1" sz="23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Calibri"/>
              <a:buChar char="○"/>
            </a:pPr>
            <a:r>
              <a:rPr b="1" lang="en-US" sz="23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E.g. Stable Borrow Proportion, Average Transactions Per Day</a:t>
            </a:r>
            <a:endParaRPr b="1" sz="23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2300"/>
              <a:buFont typeface="Calibri"/>
              <a:buChar char="●"/>
            </a:pPr>
            <a:r>
              <a:rPr b="1" lang="en-US" sz="23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Historical Features</a:t>
            </a:r>
            <a:endParaRPr b="1" sz="23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Calibri"/>
              <a:buChar char="○"/>
            </a:pPr>
            <a:r>
              <a:rPr b="1" lang="en-US" sz="23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Comparison between current quarter and previous quarters</a:t>
            </a:r>
            <a:endParaRPr b="1" sz="23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Calibri"/>
              <a:buChar char="○"/>
            </a:pPr>
            <a:r>
              <a:rPr b="1" lang="en-US" sz="23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E.g. New User Flag</a:t>
            </a:r>
            <a:endParaRPr b="1" sz="23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idx="1" type="body"/>
          </p:nvPr>
        </p:nvSpPr>
        <p:spPr>
          <a:xfrm>
            <a:off x="224416" y="202609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Cluster </a:t>
            </a:r>
            <a:r>
              <a:rPr lang="en-US"/>
              <a:t>Method Overview</a:t>
            </a:r>
            <a:endParaRPr/>
          </a:p>
        </p:txBody>
      </p:sp>
      <p:pic>
        <p:nvPicPr>
          <p:cNvPr id="306" name="Google Shape;3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88" y="815313"/>
            <a:ext cx="8564777" cy="351287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9"/>
          <p:cNvSpPr/>
          <p:nvPr/>
        </p:nvSpPr>
        <p:spPr>
          <a:xfrm>
            <a:off x="3506925" y="1013125"/>
            <a:ext cx="1246800" cy="19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idx="1" type="body"/>
          </p:nvPr>
        </p:nvSpPr>
        <p:spPr>
          <a:xfrm>
            <a:off x="224416" y="202609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Cluster Evaluation</a:t>
            </a:r>
            <a:endParaRPr/>
          </a:p>
        </p:txBody>
      </p:sp>
      <p:grpSp>
        <p:nvGrpSpPr>
          <p:cNvPr id="314" name="Google Shape;314;p40"/>
          <p:cNvGrpSpPr/>
          <p:nvPr/>
        </p:nvGrpSpPr>
        <p:grpSpPr>
          <a:xfrm>
            <a:off x="311275" y="1043845"/>
            <a:ext cx="8521453" cy="2633471"/>
            <a:chOff x="311275" y="1255020"/>
            <a:chExt cx="8521453" cy="2633471"/>
          </a:xfrm>
        </p:grpSpPr>
        <p:pic>
          <p:nvPicPr>
            <p:cNvPr id="315" name="Google Shape;315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275" y="1255020"/>
              <a:ext cx="4364040" cy="26334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p40"/>
            <p:cNvSpPr/>
            <p:nvPr/>
          </p:nvSpPr>
          <p:spPr>
            <a:xfrm>
              <a:off x="1291710" y="1556021"/>
              <a:ext cx="162600" cy="158400"/>
            </a:xfrm>
            <a:prstGeom prst="flowChartConnector">
              <a:avLst/>
            </a:prstGeom>
            <a:noFill/>
            <a:ln cap="flat" cmpd="sng" w="9525">
              <a:solidFill>
                <a:srgbClr val="EB56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17" name="Google Shape;317;p40"/>
            <p:cNvSpPr/>
            <p:nvPr/>
          </p:nvSpPr>
          <p:spPr>
            <a:xfrm>
              <a:off x="1048425" y="1540179"/>
              <a:ext cx="162600" cy="158400"/>
            </a:xfrm>
            <a:prstGeom prst="flowChartConnector">
              <a:avLst/>
            </a:prstGeom>
            <a:noFill/>
            <a:ln cap="flat" cmpd="sng" w="9525">
              <a:solidFill>
                <a:srgbClr val="EB56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18" name="Google Shape;318;p40"/>
            <p:cNvSpPr/>
            <p:nvPr/>
          </p:nvSpPr>
          <p:spPr>
            <a:xfrm>
              <a:off x="3092017" y="1730285"/>
              <a:ext cx="162600" cy="158400"/>
            </a:xfrm>
            <a:prstGeom prst="flowChartConnector">
              <a:avLst/>
            </a:prstGeom>
            <a:noFill/>
            <a:ln cap="flat" cmpd="sng" w="9525">
              <a:solidFill>
                <a:srgbClr val="EB56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19" name="Google Shape;319;p40"/>
            <p:cNvSpPr/>
            <p:nvPr/>
          </p:nvSpPr>
          <p:spPr>
            <a:xfrm>
              <a:off x="3611024" y="1726793"/>
              <a:ext cx="162600" cy="158400"/>
            </a:xfrm>
            <a:prstGeom prst="flowChartConnector">
              <a:avLst/>
            </a:prstGeom>
            <a:noFill/>
            <a:ln cap="flat" cmpd="sng" w="9525">
              <a:solidFill>
                <a:srgbClr val="EB56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pic>
          <p:nvPicPr>
            <p:cNvPr id="320" name="Google Shape;320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1625" y="1255019"/>
              <a:ext cx="4261103" cy="26307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1" name="Google Shape;321;p40"/>
          <p:cNvSpPr txBox="1"/>
          <p:nvPr/>
        </p:nvSpPr>
        <p:spPr>
          <a:xfrm>
            <a:off x="320675" y="742938"/>
            <a:ext cx="67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0"/>
          <p:cNvSpPr txBox="1"/>
          <p:nvPr>
            <p:ph idx="3" type="body"/>
          </p:nvPr>
        </p:nvSpPr>
        <p:spPr>
          <a:xfrm>
            <a:off x="290575" y="3677320"/>
            <a:ext cx="8569200" cy="92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1500"/>
              <a:buFont typeface="Calibri"/>
              <a:buChar char="●"/>
            </a:pPr>
            <a:r>
              <a:rPr b="1" lang="en-US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Number of clusters: find peaks in the silhouette plot</a:t>
            </a:r>
            <a:endParaRPr b="1" sz="15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1500"/>
              <a:buFont typeface="Calibri"/>
              <a:buChar char="●"/>
            </a:pPr>
            <a:r>
              <a:rPr b="1" lang="en-US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Clustering algorithm: k-means, fuzzy c-means, spectral clustering</a:t>
            </a:r>
            <a:endParaRPr b="1" sz="15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1500"/>
              <a:buFont typeface="Calibri"/>
              <a:buChar char="●"/>
            </a:pPr>
            <a:r>
              <a:rPr b="1" lang="en-US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Evaluated by Silhouette Score and T-SNE visualization</a:t>
            </a:r>
            <a:endParaRPr b="1" sz="15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1100"/>
              <a:buFont typeface="Calibri"/>
              <a:buChar char="○"/>
            </a:pPr>
            <a:r>
              <a:rPr b="1" lang="en-US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measure for intra &amp; inter cluster distance</a:t>
            </a:r>
            <a:endParaRPr b="1" sz="15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0"/>
          <p:cNvSpPr txBox="1"/>
          <p:nvPr>
            <p:ph idx="3" type="body"/>
          </p:nvPr>
        </p:nvSpPr>
        <p:spPr>
          <a:xfrm>
            <a:off x="287400" y="635217"/>
            <a:ext cx="8569200" cy="46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2100"/>
              <a:buFont typeface="Calibri"/>
              <a:buChar char="●"/>
            </a:pPr>
            <a:r>
              <a:rPr b="1" lang="en-US" sz="2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Which method is the best to find the clusters? </a:t>
            </a:r>
            <a:endParaRPr b="1" sz="2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0"/>
          <p:cNvSpPr/>
          <p:nvPr/>
        </p:nvSpPr>
        <p:spPr>
          <a:xfrm>
            <a:off x="2563460" y="1678546"/>
            <a:ext cx="162600" cy="158400"/>
          </a:xfrm>
          <a:prstGeom prst="flowChartConnector">
            <a:avLst/>
          </a:prstGeom>
          <a:noFill/>
          <a:ln cap="flat" cmpd="sng" w="9525">
            <a:solidFill>
              <a:srgbClr val="EB5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325" name="Google Shape;32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9300" y="3774588"/>
            <a:ext cx="2954051" cy="72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/>
          <p:nvPr>
            <p:ph idx="1" type="body"/>
          </p:nvPr>
        </p:nvSpPr>
        <p:spPr>
          <a:xfrm>
            <a:off x="224416" y="202609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User Cluster </a:t>
            </a:r>
            <a:r>
              <a:rPr lang="en-US"/>
              <a:t>Interpretation</a:t>
            </a:r>
            <a:endParaRPr/>
          </a:p>
        </p:txBody>
      </p:sp>
      <p:pic>
        <p:nvPicPr>
          <p:cNvPr id="332" name="Google Shape;3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25" y="758625"/>
            <a:ext cx="5873498" cy="362625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1"/>
          <p:cNvSpPr txBox="1"/>
          <p:nvPr/>
        </p:nvSpPr>
        <p:spPr>
          <a:xfrm>
            <a:off x="6097925" y="820375"/>
            <a:ext cx="30000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72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72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4" name="Google Shape;334;p41"/>
          <p:cNvSpPr txBox="1"/>
          <p:nvPr>
            <p:ph idx="3" type="body"/>
          </p:nvPr>
        </p:nvSpPr>
        <p:spPr>
          <a:xfrm>
            <a:off x="5872650" y="945925"/>
            <a:ext cx="3096900" cy="367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1600"/>
              <a:buFont typeface="Calibri"/>
              <a:buChar char="●"/>
            </a:pPr>
            <a:r>
              <a:rPr b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Professionals (</a:t>
            </a:r>
            <a:r>
              <a:rPr b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C1, C2, C3</a:t>
            </a:r>
            <a:r>
              <a:rPr b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1600"/>
              <a:buFont typeface="Calibri"/>
              <a:buChar char="○"/>
            </a:pPr>
            <a:r>
              <a:rPr b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High transaction number and amount</a:t>
            </a:r>
            <a:endParaRPr b="1"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1600"/>
              <a:buFont typeface="Calibri"/>
              <a:buChar char="●"/>
            </a:pPr>
            <a:r>
              <a:rPr b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Newcomers (</a:t>
            </a:r>
            <a:r>
              <a:rPr b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C4</a:t>
            </a:r>
            <a:r>
              <a:rPr b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1600"/>
              <a:buFont typeface="Calibri"/>
              <a:buChar char="○"/>
            </a:pPr>
            <a:r>
              <a:rPr b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Risky new users who get liquidated</a:t>
            </a:r>
            <a:endParaRPr b="1"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1600"/>
              <a:buFont typeface="Calibri"/>
              <a:buChar char="●"/>
            </a:pPr>
            <a:r>
              <a:rPr b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Regulars (</a:t>
            </a:r>
            <a:r>
              <a:rPr b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C5, C6, C7</a:t>
            </a:r>
            <a:r>
              <a:rPr b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1600"/>
              <a:buFont typeface="Calibri"/>
              <a:buChar char="○"/>
            </a:pPr>
            <a:r>
              <a:rPr b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Active users with low transactions</a:t>
            </a:r>
            <a:endParaRPr b="1"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1600"/>
              <a:buFont typeface="Calibri"/>
              <a:buChar char="●"/>
            </a:pPr>
            <a:r>
              <a:rPr b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Beginners (</a:t>
            </a:r>
            <a:r>
              <a:rPr b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C8</a:t>
            </a:r>
            <a:r>
              <a:rPr b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1600"/>
              <a:buFont typeface="Calibri"/>
              <a:buChar char="○"/>
            </a:pPr>
            <a:r>
              <a:rPr b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users who rarely get liquidated</a:t>
            </a:r>
            <a:endParaRPr b="1"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1600"/>
              <a:buFont typeface="Calibri"/>
              <a:buChar char="●"/>
            </a:pPr>
            <a:r>
              <a:rPr b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Amateurs (</a:t>
            </a:r>
            <a:r>
              <a:rPr b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C9, C10</a:t>
            </a:r>
            <a:r>
              <a:rPr b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1600"/>
              <a:buFont typeface="Calibri"/>
              <a:buChar char="○"/>
            </a:pPr>
            <a:r>
              <a:rPr b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Existing users with average transactions</a:t>
            </a:r>
            <a:endParaRPr b="1"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1"/>
          <p:cNvSpPr txBox="1"/>
          <p:nvPr/>
        </p:nvSpPr>
        <p:spPr>
          <a:xfrm>
            <a:off x="4991075" y="758625"/>
            <a:ext cx="40596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Find difference between each cluster</a:t>
            </a:r>
            <a:endParaRPr sz="15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/>
          <p:cNvSpPr txBox="1"/>
          <p:nvPr>
            <p:ph idx="3" type="body"/>
          </p:nvPr>
        </p:nvSpPr>
        <p:spPr>
          <a:xfrm>
            <a:off x="320675" y="3584850"/>
            <a:ext cx="8649000" cy="92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1600"/>
              <a:buFont typeface="Calibri"/>
              <a:buChar char="●"/>
            </a:pPr>
            <a:r>
              <a:rPr b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Without clusters: overall market trend (a sudden increase in 2022 Q2)</a:t>
            </a:r>
            <a:endParaRPr b="1"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1600"/>
              <a:buFont typeface="Calibri"/>
              <a:buChar char="●"/>
            </a:pPr>
            <a:r>
              <a:rPr b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With clusters: </a:t>
            </a:r>
            <a:endParaRPr b="1"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1200"/>
              <a:buFont typeface="Calibri"/>
              <a:buChar char="○"/>
            </a:pPr>
            <a:r>
              <a:rPr b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C3 (Professionals) contributed the most to this sudden increase (collateral and borrow)</a:t>
            </a:r>
            <a:endParaRPr b="1"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Char char="○"/>
            </a:pPr>
            <a:r>
              <a:rPr b="1"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C2 (Professionals) contributed the most to the liquidation</a:t>
            </a:r>
            <a:endParaRPr b="1"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2"/>
          <p:cNvSpPr txBox="1"/>
          <p:nvPr>
            <p:ph idx="1" type="body"/>
          </p:nvPr>
        </p:nvSpPr>
        <p:spPr>
          <a:xfrm>
            <a:off x="224416" y="202609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User Cluster Quarterly Analysis</a:t>
            </a:r>
            <a:endParaRPr/>
          </a:p>
        </p:txBody>
      </p:sp>
      <p:grpSp>
        <p:nvGrpSpPr>
          <p:cNvPr id="343" name="Google Shape;343;p42"/>
          <p:cNvGrpSpPr/>
          <p:nvPr/>
        </p:nvGrpSpPr>
        <p:grpSpPr>
          <a:xfrm>
            <a:off x="718550" y="893288"/>
            <a:ext cx="7853258" cy="2633473"/>
            <a:chOff x="560150" y="1287650"/>
            <a:chExt cx="7853258" cy="2633473"/>
          </a:xfrm>
        </p:grpSpPr>
        <p:pic>
          <p:nvPicPr>
            <p:cNvPr id="344" name="Google Shape;344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63200" y="1287650"/>
              <a:ext cx="3950208" cy="26334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0150" y="1287652"/>
              <a:ext cx="3945654" cy="26334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3"/>
          <p:cNvSpPr txBox="1"/>
          <p:nvPr>
            <p:ph idx="1" type="body"/>
          </p:nvPr>
        </p:nvSpPr>
        <p:spPr>
          <a:xfrm>
            <a:off x="224416" y="202609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352" name="Google Shape;352;p43"/>
          <p:cNvSpPr txBox="1"/>
          <p:nvPr>
            <p:ph idx="3" type="body"/>
          </p:nvPr>
        </p:nvSpPr>
        <p:spPr>
          <a:xfrm>
            <a:off x="320667" y="774705"/>
            <a:ext cx="8569200" cy="370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1700"/>
              <a:buFont typeface="Calibri"/>
              <a:buChar char="●"/>
            </a:pPr>
            <a:r>
              <a:rPr b="1" lang="en-US" sz="17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Key Findings</a:t>
            </a:r>
            <a:endParaRPr b="1" sz="17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Calibri"/>
              <a:buChar char="○"/>
            </a:pPr>
            <a:r>
              <a:rPr b="1" lang="en-US" sz="17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Feature engineering helps find user clusters</a:t>
            </a:r>
            <a:endParaRPr b="1" sz="17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Calibri"/>
              <a:buChar char="■"/>
            </a:pPr>
            <a:r>
              <a:rPr lang="en-US" sz="17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Transaction type features</a:t>
            </a:r>
            <a:endParaRPr sz="17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Calibri"/>
              <a:buChar char="■"/>
            </a:pPr>
            <a:r>
              <a:rPr lang="en-US" sz="17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In-quarter features</a:t>
            </a:r>
            <a:endParaRPr sz="17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Calibri"/>
              <a:buChar char="■"/>
            </a:pPr>
            <a:r>
              <a:rPr lang="en-US" sz="17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Historical features</a:t>
            </a:r>
            <a:endParaRPr sz="17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1700"/>
              <a:buFont typeface="Calibri"/>
              <a:buChar char="○"/>
            </a:pPr>
            <a:r>
              <a:rPr b="1" lang="en-US" sz="17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 clustering method is perfect</a:t>
            </a:r>
            <a:endParaRPr b="1" sz="17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Calibri"/>
              <a:buChar char="■"/>
            </a:pPr>
            <a:r>
              <a:rPr lang="en-US" sz="17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Compare different clustering algorithms with different numbers of clusters</a:t>
            </a:r>
            <a:endParaRPr sz="17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Calibri"/>
              <a:buChar char="■"/>
            </a:pPr>
            <a:r>
              <a:rPr lang="en-US" sz="17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Evaluate with silhouette score and T-SNE visualization</a:t>
            </a:r>
            <a:endParaRPr sz="17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1700"/>
              <a:buFont typeface="Calibri"/>
              <a:buChar char="○"/>
            </a:pPr>
            <a:r>
              <a:rPr b="1" lang="en-US" sz="17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User clusters are important in the quarterly analysis</a:t>
            </a:r>
            <a:endParaRPr b="1" sz="17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Calibri"/>
              <a:buChar char="■"/>
            </a:pPr>
            <a:r>
              <a:rPr lang="en-US" sz="17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More details on user behavior</a:t>
            </a:r>
            <a:endParaRPr sz="17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Calibri"/>
              <a:buChar char="■"/>
            </a:pPr>
            <a:r>
              <a:rPr lang="en-US" sz="17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More potential reasons for changes</a:t>
            </a:r>
            <a:endParaRPr sz="17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1700"/>
              <a:buFont typeface="Calibri"/>
              <a:buChar char="●"/>
            </a:pPr>
            <a:r>
              <a:rPr b="1" lang="en-US" sz="17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Future Outlook</a:t>
            </a:r>
            <a:endParaRPr b="1" sz="17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Calibri"/>
              <a:buChar char="○"/>
            </a:pPr>
            <a:r>
              <a:rPr b="1" lang="en-US" sz="17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Include more historical features </a:t>
            </a:r>
            <a:endParaRPr b="1" sz="17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Calibri"/>
              <a:buChar char="○"/>
            </a:pPr>
            <a:r>
              <a:rPr b="1" lang="en-US" sz="17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Analyze other market data </a:t>
            </a:r>
            <a:endParaRPr b="1" sz="17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4"/>
          <p:cNvSpPr txBox="1"/>
          <p:nvPr>
            <p:ph type="ctrTitle"/>
          </p:nvPr>
        </p:nvSpPr>
        <p:spPr>
          <a:xfrm>
            <a:off x="214256" y="840664"/>
            <a:ext cx="8316000" cy="5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Survival Analysis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/>
          <p:nvPr>
            <p:ph idx="1" type="body"/>
          </p:nvPr>
        </p:nvSpPr>
        <p:spPr>
          <a:xfrm>
            <a:off x="224416" y="202609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 sz="1950">
                <a:highlight>
                  <a:srgbClr val="FFFFFF"/>
                </a:highlight>
              </a:rPr>
              <a:t>Survival Analysis Methods</a:t>
            </a:r>
            <a:endParaRPr sz="2700">
              <a:solidFill>
                <a:srgbClr val="9EA2A2"/>
              </a:solidFill>
            </a:endParaRPr>
          </a:p>
        </p:txBody>
      </p:sp>
      <p:sp>
        <p:nvSpPr>
          <p:cNvPr id="365" name="Google Shape;365;p45"/>
          <p:cNvSpPr txBox="1"/>
          <p:nvPr/>
        </p:nvSpPr>
        <p:spPr>
          <a:xfrm>
            <a:off x="461875" y="1102175"/>
            <a:ext cx="5741700" cy="28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02124"/>
                </a:solidFill>
                <a:highlight>
                  <a:schemeClr val="lt1"/>
                </a:highlight>
              </a:rPr>
              <a:t>Kaplan-Meier curve and hazard function</a:t>
            </a:r>
            <a:endParaRPr sz="180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202124"/>
              </a:buClr>
              <a:buSzPts val="1800"/>
              <a:buChar char="●"/>
            </a:pPr>
            <a:r>
              <a:rPr lang="en-US" sz="1800">
                <a:solidFill>
                  <a:srgbClr val="202124"/>
                </a:solidFill>
                <a:highlight>
                  <a:schemeClr val="lt1"/>
                </a:highlight>
              </a:rPr>
              <a:t>borrow to repay by quarter </a:t>
            </a:r>
            <a:endParaRPr sz="180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02124"/>
                </a:solidFill>
                <a:highlight>
                  <a:schemeClr val="lt1"/>
                </a:highlight>
              </a:rPr>
              <a:t>-by market trend</a:t>
            </a:r>
            <a:endParaRPr sz="180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02124"/>
                </a:solidFill>
                <a:highlight>
                  <a:schemeClr val="lt1"/>
                </a:highlight>
              </a:rPr>
              <a:t>-by loan amount</a:t>
            </a:r>
            <a:endParaRPr sz="180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202124"/>
              </a:buClr>
              <a:buSzPts val="1800"/>
              <a:buChar char="●"/>
            </a:pPr>
            <a:r>
              <a:rPr lang="en-US" sz="1800">
                <a:solidFill>
                  <a:srgbClr val="202124"/>
                </a:solidFill>
                <a:highlight>
                  <a:schemeClr val="lt1"/>
                </a:highlight>
              </a:rPr>
              <a:t>borrow to liquidation by quarter</a:t>
            </a:r>
            <a:endParaRPr sz="180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02124"/>
                </a:solidFill>
                <a:highlight>
                  <a:schemeClr val="lt1"/>
                </a:highlight>
              </a:rPr>
              <a:t>-by collateral and reserve type</a:t>
            </a:r>
            <a:endParaRPr sz="180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202124"/>
              </a:buClr>
              <a:buSzPts val="1800"/>
              <a:buChar char="●"/>
            </a:pPr>
            <a:r>
              <a:rPr lang="en-US" sz="1800">
                <a:solidFill>
                  <a:srgbClr val="202124"/>
                </a:solidFill>
                <a:highlight>
                  <a:schemeClr val="lt1"/>
                </a:highlight>
              </a:rPr>
              <a:t> borrow to next transaction type</a:t>
            </a:r>
            <a:endParaRPr sz="1800">
              <a:solidFill>
                <a:srgbClr val="202124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 sz="1400"/>
              <a:t>DeFi is Changing Finance</a:t>
            </a:r>
            <a:r>
              <a:rPr lang="en-US" sz="1400"/>
              <a:t>: </a:t>
            </a:r>
            <a:endParaRPr sz="1400"/>
          </a:p>
        </p:txBody>
      </p:sp>
      <p:sp>
        <p:nvSpPr>
          <p:cNvPr id="138" name="Google Shape;138;p19"/>
          <p:cNvSpPr txBox="1"/>
          <p:nvPr>
            <p:ph idx="2" type="body"/>
          </p:nvPr>
        </p:nvSpPr>
        <p:spPr>
          <a:xfrm>
            <a:off x="224425" y="781050"/>
            <a:ext cx="4879500" cy="270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2500"/>
              <a:buFont typeface="Calibri"/>
              <a:buChar char="●"/>
            </a:pPr>
            <a:r>
              <a:rPr b="1" lang="en-US" sz="2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Motivation:</a:t>
            </a:r>
            <a:endParaRPr sz="17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DBFBE"/>
              </a:buClr>
              <a:buSzPts val="1900"/>
              <a:buFont typeface="Calibri"/>
              <a:buChar char="■"/>
            </a:pPr>
            <a:r>
              <a:rPr lang="en-US" sz="1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 is DeFi reshaping/replacing </a:t>
            </a:r>
            <a:endParaRPr sz="19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traditional finance?</a:t>
            </a:r>
            <a:endParaRPr sz="19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2500"/>
              <a:buFont typeface="Calibri"/>
              <a:buChar char="●"/>
            </a:pPr>
            <a:r>
              <a:rPr b="1" lang="en-US" sz="2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Decentralized Finance (DeFi)</a:t>
            </a:r>
            <a:r>
              <a:rPr b="1" lang="en-US" sz="2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7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Calibri"/>
              <a:buChar char="■"/>
            </a:pPr>
            <a:r>
              <a:rPr lang="en-US" sz="1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Software-driven, cryptocurrency-based alternative to traditional financial </a:t>
            </a:r>
            <a:endParaRPr sz="19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products</a:t>
            </a:r>
            <a:endParaRPr sz="19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BFBE"/>
              </a:buClr>
              <a:buSzPts val="2500"/>
              <a:buFont typeface="Calibri"/>
              <a:buChar char="●"/>
            </a:pPr>
            <a:r>
              <a:rPr b="1" lang="en-US" sz="2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AAVE</a:t>
            </a:r>
            <a:r>
              <a:rPr b="1" lang="en-US" sz="2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7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Calibri"/>
              <a:buChar char="■"/>
            </a:pPr>
            <a:r>
              <a:rPr lang="en-US" sz="1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Largest DeFi </a:t>
            </a:r>
            <a:r>
              <a:rPr b="1" lang="en-US" sz="1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lending protocol </a:t>
            </a:r>
            <a:r>
              <a:rPr lang="en-US" sz="1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(bank)</a:t>
            </a:r>
            <a:endParaRPr sz="19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Calibri"/>
              <a:buChar char="■"/>
            </a:pPr>
            <a:r>
              <a:rPr lang="en-US" sz="1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Our test case</a:t>
            </a:r>
            <a:endParaRPr sz="19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3979" lvl="0" marL="56692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3979" lvl="0" marL="56692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3979" lvl="0" marL="56692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275" y="1789288"/>
            <a:ext cx="3846724" cy="15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6"/>
          <p:cNvSpPr txBox="1"/>
          <p:nvPr>
            <p:ph idx="1" type="body"/>
          </p:nvPr>
        </p:nvSpPr>
        <p:spPr>
          <a:xfrm>
            <a:off x="224416" y="202609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 sz="1950">
                <a:solidFill>
                  <a:srgbClr val="9EA2A2"/>
                </a:solidFill>
                <a:highlight>
                  <a:srgbClr val="FFFFFF"/>
                </a:highlight>
              </a:rPr>
              <a:t>Kaplan-Meier Survival Curve</a:t>
            </a:r>
            <a:endParaRPr sz="2700">
              <a:solidFill>
                <a:srgbClr val="9EA2A2"/>
              </a:solidFill>
            </a:endParaRPr>
          </a:p>
        </p:txBody>
      </p:sp>
      <p:sp>
        <p:nvSpPr>
          <p:cNvPr id="372" name="Google Shape;372;p46"/>
          <p:cNvSpPr txBox="1"/>
          <p:nvPr>
            <p:ph idx="3" type="body"/>
          </p:nvPr>
        </p:nvSpPr>
        <p:spPr>
          <a:xfrm>
            <a:off x="4815275" y="841278"/>
            <a:ext cx="4074600" cy="310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solidFill>
                  <a:srgbClr val="202124"/>
                </a:solidFill>
                <a:highlight>
                  <a:srgbClr val="FFFFFF"/>
                </a:highlight>
              </a:rPr>
              <a:t>The Kaplan-Meier curve </a:t>
            </a:r>
            <a:r>
              <a:rPr lang="en-US" sz="1800"/>
              <a:t>shows the probability that a subject will survive up to a specific time.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Char char="•"/>
            </a:pPr>
            <a:r>
              <a:rPr lang="en-US" sz="1800">
                <a:solidFill>
                  <a:srgbClr val="202124"/>
                </a:solidFill>
                <a:highlight>
                  <a:srgbClr val="FFFFFF"/>
                </a:highlight>
              </a:rPr>
              <a:t>The curve is constructed by plotting the survival function against time.</a:t>
            </a:r>
            <a:endParaRPr sz="18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Char char="•"/>
            </a:pPr>
            <a:r>
              <a:rPr lang="en-US" sz="1800">
                <a:solidFill>
                  <a:srgbClr val="202124"/>
                </a:solidFill>
                <a:highlight>
                  <a:srgbClr val="FFFFFF"/>
                </a:highlight>
              </a:rPr>
              <a:t>The x-axis represents the time, and y-axis represents the probability of survival.</a:t>
            </a:r>
            <a:endParaRPr sz="18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pic>
        <p:nvPicPr>
          <p:cNvPr id="373" name="Google Shape;37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25" y="892185"/>
            <a:ext cx="4074601" cy="305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7"/>
          <p:cNvSpPr txBox="1"/>
          <p:nvPr>
            <p:ph idx="1" type="body"/>
          </p:nvPr>
        </p:nvSpPr>
        <p:spPr>
          <a:xfrm>
            <a:off x="224416" y="202609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 sz="1950">
                <a:highlight>
                  <a:srgbClr val="FFFFFF"/>
                </a:highlight>
              </a:rPr>
              <a:t>Hazard Ratio and </a:t>
            </a:r>
            <a:r>
              <a:rPr lang="en-US" sz="1950">
                <a:highlight>
                  <a:schemeClr val="lt1"/>
                </a:highlight>
              </a:rPr>
              <a:t>Kaplan-Meier Survival Curve</a:t>
            </a:r>
            <a:endParaRPr sz="2700">
              <a:solidFill>
                <a:srgbClr val="9EA2A2"/>
              </a:solidFill>
            </a:endParaRPr>
          </a:p>
        </p:txBody>
      </p:sp>
      <p:pic>
        <p:nvPicPr>
          <p:cNvPr id="380" name="Google Shape;3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163" y="742950"/>
            <a:ext cx="3284875" cy="35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425" y="608313"/>
            <a:ext cx="2944350" cy="392687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7"/>
          <p:cNvSpPr txBox="1"/>
          <p:nvPr/>
        </p:nvSpPr>
        <p:spPr>
          <a:xfrm>
            <a:off x="7136600" y="900125"/>
            <a:ext cx="9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7"/>
          <p:cNvSpPr txBox="1"/>
          <p:nvPr/>
        </p:nvSpPr>
        <p:spPr>
          <a:xfrm>
            <a:off x="6814950" y="1433375"/>
            <a:ext cx="1994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Hazard ratio for stable coins are less than 1.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Higher hazard ratio causes higher and sooner repayment rate.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8"/>
          <p:cNvSpPr txBox="1"/>
          <p:nvPr>
            <p:ph idx="1" type="body"/>
          </p:nvPr>
        </p:nvSpPr>
        <p:spPr>
          <a:xfrm>
            <a:off x="224416" y="202609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 sz="2000"/>
              <a:t>Hazard Function</a:t>
            </a:r>
            <a:endParaRPr sz="2000"/>
          </a:p>
        </p:txBody>
      </p:sp>
      <p:pic>
        <p:nvPicPr>
          <p:cNvPr id="390" name="Google Shape;39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25" y="791173"/>
            <a:ext cx="4621974" cy="343910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8"/>
          <p:cNvSpPr txBox="1"/>
          <p:nvPr/>
        </p:nvSpPr>
        <p:spPr>
          <a:xfrm>
            <a:off x="4696600" y="791175"/>
            <a:ext cx="4183800" cy="45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		 	 	 		</a:t>
            </a:r>
            <a:endParaRPr sz="11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en-US" sz="1800">
                <a:solidFill>
                  <a:srgbClr val="111111"/>
                </a:solidFill>
                <a:highlight>
                  <a:srgbClr val="FFFFFF"/>
                </a:highlight>
              </a:rPr>
              <a:t>The hazard rate :</a:t>
            </a:r>
            <a:endParaRPr sz="18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11111"/>
                </a:solidFill>
                <a:highlight>
                  <a:srgbClr val="FFFFFF"/>
                </a:highlight>
              </a:rPr>
              <a:t>         -general cases: measures the  propensity of an item to fail or die depending on the age it has reached.</a:t>
            </a:r>
            <a:r>
              <a:rPr lang="en-US" sz="1800">
                <a:solidFill>
                  <a:schemeClr val="dk1"/>
                </a:solidFill>
              </a:rPr>
              <a:t>	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  -DeFi:show the instantaneous rate in the same time of each event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					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model of hazard function for spline of time difference and reserve type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9"/>
          <p:cNvSpPr txBox="1"/>
          <p:nvPr>
            <p:ph idx="1" type="body"/>
          </p:nvPr>
        </p:nvSpPr>
        <p:spPr>
          <a:xfrm>
            <a:off x="245391" y="190009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 sz="1900"/>
              <a:t>Borrow to Repay Separated by Quarters</a:t>
            </a:r>
            <a:endParaRPr sz="1900"/>
          </a:p>
        </p:txBody>
      </p:sp>
      <p:pic>
        <p:nvPicPr>
          <p:cNvPr id="398" name="Google Shape;3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00" y="658838"/>
            <a:ext cx="4139201" cy="248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400" y="3217000"/>
            <a:ext cx="3995351" cy="132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9"/>
          <p:cNvPicPr preferRelativeResize="0"/>
          <p:nvPr/>
        </p:nvPicPr>
        <p:blipFill rotWithShape="1">
          <a:blip r:embed="rId5">
            <a:alphaModFix/>
          </a:blip>
          <a:srcRect b="7952" l="0" r="0" t="0"/>
          <a:stretch/>
        </p:blipFill>
        <p:spPr>
          <a:xfrm>
            <a:off x="4684750" y="2803337"/>
            <a:ext cx="3885350" cy="179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620950"/>
            <a:ext cx="3413499" cy="239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0"/>
          <p:cNvSpPr txBox="1"/>
          <p:nvPr>
            <p:ph idx="1" type="body"/>
          </p:nvPr>
        </p:nvSpPr>
        <p:spPr>
          <a:xfrm>
            <a:off x="224416" y="202609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/>
              <a:t>Borrow to Repay Separated by Market Trends</a:t>
            </a:r>
            <a:endParaRPr sz="1900"/>
          </a:p>
        </p:txBody>
      </p:sp>
      <p:pic>
        <p:nvPicPr>
          <p:cNvPr id="408" name="Google Shape;4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075" y="785925"/>
            <a:ext cx="4167051" cy="2925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75" y="785925"/>
            <a:ext cx="3937001" cy="2362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675" y="3337250"/>
            <a:ext cx="4069999" cy="101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1"/>
          <p:cNvSpPr txBox="1"/>
          <p:nvPr>
            <p:ph idx="1" type="body"/>
          </p:nvPr>
        </p:nvSpPr>
        <p:spPr>
          <a:xfrm>
            <a:off x="224416" y="202609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 sz="1900"/>
              <a:t>Borrow to Repay Separated by the Loan Amount</a:t>
            </a:r>
            <a:endParaRPr/>
          </a:p>
        </p:txBody>
      </p:sp>
      <p:pic>
        <p:nvPicPr>
          <p:cNvPr id="417" name="Google Shape;4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2950"/>
            <a:ext cx="4105275" cy="24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52275"/>
            <a:ext cx="4095767" cy="11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1"/>
          <p:cNvPicPr preferRelativeResize="0"/>
          <p:nvPr/>
        </p:nvPicPr>
        <p:blipFill rotWithShape="1">
          <a:blip r:embed="rId5">
            <a:alphaModFix/>
          </a:blip>
          <a:srcRect b="0" l="0" r="0" t="13307"/>
          <a:stretch/>
        </p:blipFill>
        <p:spPr>
          <a:xfrm>
            <a:off x="4496850" y="1238225"/>
            <a:ext cx="4401657" cy="307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2"/>
          <p:cNvSpPr txBox="1"/>
          <p:nvPr>
            <p:ph idx="1" type="body"/>
          </p:nvPr>
        </p:nvSpPr>
        <p:spPr>
          <a:xfrm>
            <a:off x="224416" y="202609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 sz="1900"/>
              <a:t>Borrow to Liquidation Separated by Quarters</a:t>
            </a:r>
            <a:endParaRPr sz="1900"/>
          </a:p>
        </p:txBody>
      </p:sp>
      <p:pic>
        <p:nvPicPr>
          <p:cNvPr id="426" name="Google Shape;42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25" y="742950"/>
            <a:ext cx="3905241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350" y="3086100"/>
            <a:ext cx="2692300" cy="15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5050" y="2558125"/>
            <a:ext cx="3905249" cy="205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2"/>
          <p:cNvPicPr preferRelativeResize="0"/>
          <p:nvPr/>
        </p:nvPicPr>
        <p:blipFill rotWithShape="1">
          <a:blip r:embed="rId6">
            <a:alphaModFix/>
          </a:blip>
          <a:srcRect b="-556" l="1830" r="4763" t="2919"/>
          <a:stretch/>
        </p:blipFill>
        <p:spPr>
          <a:xfrm>
            <a:off x="4648675" y="638800"/>
            <a:ext cx="3843673" cy="22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3"/>
          <p:cNvSpPr txBox="1"/>
          <p:nvPr>
            <p:ph idx="1" type="body"/>
          </p:nvPr>
        </p:nvSpPr>
        <p:spPr>
          <a:xfrm>
            <a:off x="224416" y="202609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/>
              <a:t>Borrow to Liquidation Separated by Collateral and Borrowed Reserve Type</a:t>
            </a:r>
            <a:endParaRPr/>
          </a:p>
        </p:txBody>
      </p:sp>
      <p:pic>
        <p:nvPicPr>
          <p:cNvPr id="436" name="Google Shape;4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25" y="1221575"/>
            <a:ext cx="5160201" cy="28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3"/>
          <p:cNvSpPr txBox="1"/>
          <p:nvPr/>
        </p:nvSpPr>
        <p:spPr>
          <a:xfrm>
            <a:off x="5584375" y="1221575"/>
            <a:ext cx="31596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Most of users borrow the stable coins and set up their collateral using the mix of stable and non-stable coins.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However, the </a:t>
            </a:r>
            <a:r>
              <a:rPr lang="en-US" sz="1600"/>
              <a:t>probability</a:t>
            </a:r>
            <a:r>
              <a:rPr lang="en-US" sz="1600"/>
              <a:t> of no liquidation in the stable reserves is less than others.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4"/>
          <p:cNvSpPr txBox="1"/>
          <p:nvPr>
            <p:ph idx="1" type="body"/>
          </p:nvPr>
        </p:nvSpPr>
        <p:spPr>
          <a:xfrm>
            <a:off x="224416" y="202609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 sz="1900"/>
              <a:t>Borrow to Next </a:t>
            </a:r>
            <a:r>
              <a:rPr lang="en-US" sz="1900"/>
              <a:t>Transaction</a:t>
            </a:r>
            <a:r>
              <a:rPr lang="en-US" sz="1900"/>
              <a:t> Type</a:t>
            </a:r>
            <a:endParaRPr/>
          </a:p>
        </p:txBody>
      </p:sp>
      <p:pic>
        <p:nvPicPr>
          <p:cNvPr id="444" name="Google Shape;4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75" y="967025"/>
            <a:ext cx="5016626" cy="301000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4"/>
          <p:cNvSpPr txBox="1"/>
          <p:nvPr/>
        </p:nvSpPr>
        <p:spPr>
          <a:xfrm>
            <a:off x="5462300" y="1248000"/>
            <a:ext cx="3419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The most popular </a:t>
            </a:r>
            <a:r>
              <a:rPr lang="en-US" sz="1600"/>
              <a:t>transaction</a:t>
            </a:r>
            <a:r>
              <a:rPr lang="en-US" sz="1600"/>
              <a:t> after Borrow is Deposit. The second is Repay.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The Borrow event shows a decreasing trend in 2022. Especially in 2022 Q2, more users don’t make any further actions after Borrow.</a:t>
            </a:r>
            <a:endParaRPr sz="1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5"/>
          <p:cNvSpPr txBox="1"/>
          <p:nvPr>
            <p:ph type="ctrTitle"/>
          </p:nvPr>
        </p:nvSpPr>
        <p:spPr>
          <a:xfrm>
            <a:off x="214256" y="840664"/>
            <a:ext cx="8316000" cy="5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Engine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028" y="584200"/>
            <a:ext cx="7577960" cy="41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783025" y="184000"/>
            <a:ext cx="757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</a:rPr>
              <a:t>DeFi Overview: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6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Data in the DeFi Universe</a:t>
            </a:r>
            <a:endParaRPr/>
          </a:p>
        </p:txBody>
      </p:sp>
      <p:pic>
        <p:nvPicPr>
          <p:cNvPr id="458" name="Google Shape;45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450" y="1317750"/>
            <a:ext cx="1254000" cy="1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375" y="1222462"/>
            <a:ext cx="886625" cy="1444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6"/>
          <p:cNvPicPr preferRelativeResize="0"/>
          <p:nvPr/>
        </p:nvPicPr>
        <p:blipFill rotWithShape="1">
          <a:blip r:embed="rId5">
            <a:alphaModFix/>
          </a:blip>
          <a:srcRect b="0" l="21401" r="21815" t="0"/>
          <a:stretch/>
        </p:blipFill>
        <p:spPr>
          <a:xfrm>
            <a:off x="749950" y="3268925"/>
            <a:ext cx="1139077" cy="11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8500" y="3078169"/>
            <a:ext cx="1509900" cy="15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6"/>
          <p:cNvSpPr/>
          <p:nvPr/>
        </p:nvSpPr>
        <p:spPr>
          <a:xfrm>
            <a:off x="6317950" y="2571750"/>
            <a:ext cx="2462100" cy="84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8168" y="2668429"/>
            <a:ext cx="2324588" cy="6461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4" name="Google Shape;464;p56"/>
          <p:cNvCxnSpPr/>
          <p:nvPr/>
        </p:nvCxnSpPr>
        <p:spPr>
          <a:xfrm>
            <a:off x="2136650" y="2983613"/>
            <a:ext cx="1110900" cy="1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65" name="Google Shape;465;p56"/>
          <p:cNvCxnSpPr/>
          <p:nvPr/>
        </p:nvCxnSpPr>
        <p:spPr>
          <a:xfrm>
            <a:off x="5056275" y="2983613"/>
            <a:ext cx="1110900" cy="1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66" name="Google Shape;466;p56"/>
          <p:cNvSpPr txBox="1"/>
          <p:nvPr/>
        </p:nvSpPr>
        <p:spPr>
          <a:xfrm>
            <a:off x="794026" y="822250"/>
            <a:ext cx="10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</a:t>
            </a:r>
            <a:endParaRPr/>
          </a:p>
        </p:txBody>
      </p:sp>
      <p:sp>
        <p:nvSpPr>
          <p:cNvPr id="467" name="Google Shape;467;p56"/>
          <p:cNvSpPr txBox="1"/>
          <p:nvPr/>
        </p:nvSpPr>
        <p:spPr>
          <a:xfrm>
            <a:off x="3270225" y="822250"/>
            <a:ext cx="19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Feed Providers</a:t>
            </a:r>
            <a:endParaRPr/>
          </a:p>
        </p:txBody>
      </p:sp>
      <p:sp>
        <p:nvSpPr>
          <p:cNvPr id="468" name="Google Shape;468;p56"/>
          <p:cNvSpPr txBox="1"/>
          <p:nvPr/>
        </p:nvSpPr>
        <p:spPr>
          <a:xfrm>
            <a:off x="6573025" y="885750"/>
            <a:ext cx="19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Researchers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7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General Overview</a:t>
            </a:r>
            <a:endParaRPr/>
          </a:p>
        </p:txBody>
      </p:sp>
      <p:sp>
        <p:nvSpPr>
          <p:cNvPr id="475" name="Google Shape;475;p57"/>
          <p:cNvSpPr txBox="1"/>
          <p:nvPr>
            <p:ph idx="2" type="body"/>
          </p:nvPr>
        </p:nvSpPr>
        <p:spPr>
          <a:xfrm>
            <a:off x="224416" y="788979"/>
            <a:ext cx="62580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Purpose: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Quick and easy data flows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Language agnostic connections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Robust and stable backend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Supports and data source and standardizes output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Save time through local data storage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Current Features: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Integrated External Source Data Calls (Amber Data)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Historical Database Management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Stream Key Management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Automatic Data Request Handling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Multi-User Handling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Fully Dockerized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Continuous Deployment via Github Actions</a:t>
            </a:r>
            <a:endParaRPr sz="1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850" y="1938450"/>
            <a:ext cx="2914273" cy="7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100" y="596800"/>
            <a:ext cx="1657923" cy="103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7675" y="2971075"/>
            <a:ext cx="2667080" cy="68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1750" y="749525"/>
            <a:ext cx="1036200" cy="10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3250" y="3272126"/>
            <a:ext cx="1351900" cy="115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General Application Overview</a:t>
            </a:r>
            <a:endParaRPr/>
          </a:p>
        </p:txBody>
      </p:sp>
      <p:pic>
        <p:nvPicPr>
          <p:cNvPr id="487" name="Google Shape;48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575" y="596800"/>
            <a:ext cx="5137825" cy="28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8"/>
          <p:cNvSpPr txBox="1"/>
          <p:nvPr/>
        </p:nvSpPr>
        <p:spPr>
          <a:xfrm>
            <a:off x="224425" y="1123300"/>
            <a:ext cx="3781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Two Primary Applications: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Main Engine Framework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REST API Application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Designed in Java SE17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Utilizes Spring and Maven for compilation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Uses MongoDB for internal storage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89" name="Google Shape;48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13" y="3014250"/>
            <a:ext cx="3947025" cy="159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9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Architecture: Low Level</a:t>
            </a:r>
            <a:endParaRPr/>
          </a:p>
        </p:txBody>
      </p:sp>
      <p:sp>
        <p:nvSpPr>
          <p:cNvPr id="496" name="Google Shape;496;p59"/>
          <p:cNvSpPr txBox="1"/>
          <p:nvPr>
            <p:ph idx="2" type="body"/>
          </p:nvPr>
        </p:nvSpPr>
        <p:spPr>
          <a:xfrm>
            <a:off x="224416" y="788979"/>
            <a:ext cx="62580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400"/>
              <a:t>Designed off of a Internet Network. Using </a:t>
            </a:r>
            <a:r>
              <a:rPr lang="en-US" sz="1400" u="sng"/>
              <a:t>Packets</a:t>
            </a:r>
            <a:r>
              <a:rPr lang="en-US" sz="1400"/>
              <a:t> and </a:t>
            </a:r>
            <a:r>
              <a:rPr lang="en-US" sz="1400" u="sng"/>
              <a:t>Routers</a:t>
            </a:r>
            <a:r>
              <a:rPr lang="en-US" sz="1400"/>
              <a:t> for communication between processes.</a:t>
            </a:r>
            <a:endParaRPr sz="1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400" u="sng"/>
              <a:t>Packets:</a:t>
            </a:r>
            <a:endParaRPr sz="1400"/>
          </a:p>
          <a:p>
            <a:pPr indent="-317500" lvl="0" marL="457200" rtl="0" algn="l">
              <a:spcBef>
                <a:spcPts val="64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Used for standardized communication throughout the engine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Always have a </a:t>
            </a:r>
            <a:r>
              <a:rPr lang="en-US" sz="1400" u="sng"/>
              <a:t>Response</a:t>
            </a:r>
            <a:r>
              <a:rPr lang="en-US" sz="1400"/>
              <a:t> after being sent</a:t>
            </a:r>
            <a:endParaRPr sz="1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400" u="sng"/>
              <a:t>Packet Contents:</a:t>
            </a:r>
            <a:endParaRPr sz="1400"/>
          </a:p>
          <a:p>
            <a:pPr indent="-317500" lvl="0" marL="457200" rtl="0" algn="l">
              <a:spcBef>
                <a:spcPts val="64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sender:	String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tag:		String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sub_tag:	String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data:		HashMap&lt;String, String&gt;</a:t>
            </a:r>
            <a:endParaRPr sz="1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400" u="sng"/>
              <a:t>Response:</a:t>
            </a:r>
            <a:endParaRPr sz="1400" u="sng"/>
          </a:p>
          <a:p>
            <a:pPr indent="-317500" lvl="0" marL="457200" rtl="0" algn="l">
              <a:spcBef>
                <a:spcPts val="64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code:		int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message:	String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data:		String</a:t>
            </a:r>
            <a:endParaRPr sz="1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400" u="sng"/>
              <a:t>	</a:t>
            </a:r>
            <a:endParaRPr sz="1400" u="sng"/>
          </a:p>
        </p:txBody>
      </p:sp>
      <p:pic>
        <p:nvPicPr>
          <p:cNvPr id="497" name="Google Shape;497;p59"/>
          <p:cNvPicPr preferRelativeResize="0"/>
          <p:nvPr/>
        </p:nvPicPr>
        <p:blipFill rotWithShape="1">
          <a:blip r:embed="rId3">
            <a:alphaModFix/>
          </a:blip>
          <a:srcRect b="0" l="10394" r="0" t="3753"/>
          <a:stretch/>
        </p:blipFill>
        <p:spPr>
          <a:xfrm>
            <a:off x="5797825" y="1358400"/>
            <a:ext cx="3154350" cy="3129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Architecture: High Level</a:t>
            </a:r>
            <a:endParaRPr/>
          </a:p>
        </p:txBody>
      </p:sp>
      <p:pic>
        <p:nvPicPr>
          <p:cNvPr id="504" name="Google Shape;50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00" y="641375"/>
            <a:ext cx="7421975" cy="39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1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Data Stream Configuration</a:t>
            </a:r>
            <a:endParaRPr/>
          </a:p>
        </p:txBody>
      </p:sp>
      <p:sp>
        <p:nvSpPr>
          <p:cNvPr id="511" name="Google Shape;511;p61"/>
          <p:cNvSpPr txBox="1"/>
          <p:nvPr>
            <p:ph idx="2" type="body"/>
          </p:nvPr>
        </p:nvSpPr>
        <p:spPr>
          <a:xfrm>
            <a:off x="224416" y="788979"/>
            <a:ext cx="62580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Easy to add new streams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Offers a lot of versatility to developers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Simple process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Standardized integration within the engine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Documentation can be found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here</a:t>
            </a:r>
            <a:endParaRPr sz="1800"/>
          </a:p>
        </p:txBody>
      </p:sp>
      <p:pic>
        <p:nvPicPr>
          <p:cNvPr id="512" name="Google Shape;51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7175" y="596800"/>
            <a:ext cx="3887301" cy="26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100" y="3270700"/>
            <a:ext cx="5952025" cy="13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2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General Maintenance and Future Steps</a:t>
            </a:r>
            <a:endParaRPr/>
          </a:p>
        </p:txBody>
      </p:sp>
      <p:sp>
        <p:nvSpPr>
          <p:cNvPr id="520" name="Google Shape;520;p62"/>
          <p:cNvSpPr txBox="1"/>
          <p:nvPr>
            <p:ph idx="2" type="body"/>
          </p:nvPr>
        </p:nvSpPr>
        <p:spPr>
          <a:xfrm>
            <a:off x="224416" y="788979"/>
            <a:ext cx="62580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400"/>
              <a:t>General Maintenance:</a:t>
            </a:r>
            <a:endParaRPr sz="1400"/>
          </a:p>
          <a:p>
            <a:pPr indent="-317500" lvl="0" marL="457200" rtl="0" algn="l">
              <a:spcBef>
                <a:spcPts val="64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Making sure there are no edge cases that cause issues (creating a rigorous testing suite)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Github Actions will prove useful here to unit test Docker containers and protect our repo’s main branch</a:t>
            </a:r>
            <a:endParaRPr sz="1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400"/>
              <a:t>Future Steps:</a:t>
            </a:r>
            <a:endParaRPr sz="1400"/>
          </a:p>
          <a:p>
            <a:pPr indent="-317500" lvl="0" marL="457200" rtl="0" algn="l">
              <a:spcBef>
                <a:spcPts val="64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Server-side parsing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Streamlining the socket protocol and user interactions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Managing the internal database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Increasing efficiency of processes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Improving Java Documentation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Adding a GUI for easy management of the engine</a:t>
            </a:r>
            <a:endParaRPr sz="1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3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Data Retrieval and Handling in R</a:t>
            </a:r>
            <a:endParaRPr/>
          </a:p>
        </p:txBody>
      </p:sp>
      <p:sp>
        <p:nvSpPr>
          <p:cNvPr id="527" name="Google Shape;527;p63"/>
          <p:cNvSpPr txBox="1"/>
          <p:nvPr/>
        </p:nvSpPr>
        <p:spPr>
          <a:xfrm>
            <a:off x="320675" y="915675"/>
            <a:ext cx="385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We provide example code for calling the engine with a basic request in R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here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8" name="Google Shape;528;p63"/>
          <p:cNvSpPr txBox="1"/>
          <p:nvPr/>
        </p:nvSpPr>
        <p:spPr>
          <a:xfrm>
            <a:off x="320675" y="1704450"/>
            <a:ext cx="385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The function takes in two arguments: a start date (inclusive) and an end date (exclusive)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9" name="Google Shape;529;p63"/>
          <p:cNvSpPr txBox="1"/>
          <p:nvPr/>
        </p:nvSpPr>
        <p:spPr>
          <a:xfrm>
            <a:off x="320675" y="2493225"/>
            <a:ext cx="385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It returns a data frame containing the same schema as our current cold-storage data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0" name="Google Shape;530;p63"/>
          <p:cNvSpPr txBox="1"/>
          <p:nvPr/>
        </p:nvSpPr>
        <p:spPr>
          <a:xfrm>
            <a:off x="320675" y="3282000"/>
            <a:ext cx="385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As parsing is incredibly slow in R, we are looking at options for server-side parsing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31" name="Google Shape;53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864" y="718351"/>
            <a:ext cx="3375625" cy="379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4"/>
          <p:cNvPicPr preferRelativeResize="0"/>
          <p:nvPr/>
        </p:nvPicPr>
        <p:blipFill rotWithShape="1">
          <a:blip r:embed="rId3">
            <a:alphaModFix/>
          </a:blip>
          <a:srcRect b="0" l="0" r="0" t="17810"/>
          <a:stretch/>
        </p:blipFill>
        <p:spPr>
          <a:xfrm>
            <a:off x="2642325" y="970625"/>
            <a:ext cx="6584625" cy="310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64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Dockerization and Continuous Deployment</a:t>
            </a:r>
            <a:endParaRPr/>
          </a:p>
        </p:txBody>
      </p:sp>
      <p:sp>
        <p:nvSpPr>
          <p:cNvPr id="539" name="Google Shape;539;p64"/>
          <p:cNvSpPr txBox="1"/>
          <p:nvPr/>
        </p:nvSpPr>
        <p:spPr>
          <a:xfrm>
            <a:off x="320675" y="915675"/>
            <a:ext cx="3850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We utilize Github Actions to provide continuous deployment of the engine to our IDEA cluster virtual machine.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allows us a clean code development lifecycle and consistent uptime of the engine.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also persists the engine and rest application as publicly available images in Docker Hub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5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The Service</a:t>
            </a:r>
            <a:endParaRPr/>
          </a:p>
        </p:txBody>
      </p:sp>
      <p:sp>
        <p:nvSpPr>
          <p:cNvPr id="546" name="Google Shape;546;p65"/>
          <p:cNvSpPr txBox="1"/>
          <p:nvPr>
            <p:ph idx="2" type="body"/>
          </p:nvPr>
        </p:nvSpPr>
        <p:spPr>
          <a:xfrm>
            <a:off x="224425" y="1085850"/>
            <a:ext cx="85845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/>
              <a:t>The Rest API is available within the RPI network at: </a:t>
            </a:r>
            <a:endParaRPr sz="1800"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i="1" lang="en-US" sz="1800"/>
              <a:t>http://defi-de.idea.rpi.edu:8080/defi/v1/rest</a:t>
            </a:r>
            <a:endParaRPr b="1" i="1" sz="18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/>
              <a:t>Engine Sockets can be opened on</a:t>
            </a:r>
            <a:endParaRPr sz="1800"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i="1" lang="en-US" sz="1800"/>
              <a:t>defi-de.idea.rpi.edu:61200</a:t>
            </a:r>
            <a:endParaRPr b="1" i="1" sz="1800"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/>
              <a:t>More documentation on the service living in the RPI IDEA cluster can be found at:</a:t>
            </a:r>
            <a:endParaRPr sz="1800"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i="1" lang="en-US" sz="1800" u="sng">
                <a:solidFill>
                  <a:schemeClr val="hlink"/>
                </a:solidFill>
                <a:hlinkClick r:id="rId3"/>
              </a:rPr>
              <a:t>https://github.rpi.edu/DataINCITE/IDEA-DeFi-CRAFT/wiki</a:t>
            </a:r>
            <a:endParaRPr b="1" i="1"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What is AAVE?</a:t>
            </a:r>
            <a:endParaRPr sz="2200"/>
          </a:p>
        </p:txBody>
      </p:sp>
      <p:sp>
        <p:nvSpPr>
          <p:cNvPr id="153" name="Google Shape;153;p21"/>
          <p:cNvSpPr txBox="1"/>
          <p:nvPr>
            <p:ph idx="2" type="body"/>
          </p:nvPr>
        </p:nvSpPr>
        <p:spPr>
          <a:xfrm>
            <a:off x="224425" y="1085848"/>
            <a:ext cx="6258000" cy="270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/>
              <a:t>Largest </a:t>
            </a:r>
            <a:r>
              <a:rPr b="1" lang="en-US" sz="1400"/>
              <a:t>lending protocol</a:t>
            </a:r>
            <a:r>
              <a:rPr lang="en-US" sz="1400"/>
              <a:t> in DeFi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-US" sz="1400"/>
              <a:t>~$3.82 billion worth of crypto assets in the protocol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/>
              <a:t>Users interact with AAVE through </a:t>
            </a:r>
            <a:r>
              <a:rPr b="1" lang="en-US" sz="1400"/>
              <a:t>transactions: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-US" sz="1400"/>
              <a:t>Deposit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-US" sz="1400"/>
              <a:t>Redeem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-US" sz="1400"/>
              <a:t>Borrow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-US" sz="1400"/>
              <a:t>Repay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-US" sz="1400"/>
              <a:t>Liquidation Call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-US" sz="1400"/>
              <a:t>Collateral Swap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en-US" sz="1400"/>
              <a:t>Flash Loan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-US" sz="1400"/>
              <a:t>etc.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6575" y="1152475"/>
            <a:ext cx="2715725" cy="271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6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The Service (con’t)</a:t>
            </a:r>
            <a:endParaRPr/>
          </a:p>
        </p:txBody>
      </p:sp>
      <p:sp>
        <p:nvSpPr>
          <p:cNvPr id="553" name="Google Shape;553;p66"/>
          <p:cNvSpPr txBox="1"/>
          <p:nvPr>
            <p:ph idx="2" type="body"/>
          </p:nvPr>
        </p:nvSpPr>
        <p:spPr>
          <a:xfrm>
            <a:off x="224425" y="788975"/>
            <a:ext cx="8109900" cy="134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400"/>
              <a:t>To run the service on your own, you need:</a:t>
            </a:r>
            <a:endParaRPr sz="1400"/>
          </a:p>
          <a:p>
            <a:pPr indent="-317500" lvl="0" marL="457200" rtl="0" algn="l">
              <a:spcBef>
                <a:spcPts val="640"/>
              </a:spcBef>
              <a:spcAft>
                <a:spcPts val="0"/>
              </a:spcAft>
              <a:buSzPts val="1400"/>
              <a:buChar char="-"/>
            </a:pPr>
            <a:r>
              <a:rPr lang="en-US" sz="1400" u="sng">
                <a:solidFill>
                  <a:schemeClr val="hlink"/>
                </a:solidFill>
                <a:hlinkClick r:id="rId3"/>
              </a:rPr>
              <a:t>Docker Desktop 4.12 or later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16GB RAM or more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4 core CPU or more (for user threading)</a:t>
            </a:r>
            <a:endParaRPr sz="1400"/>
          </a:p>
        </p:txBody>
      </p:sp>
      <p:sp>
        <p:nvSpPr>
          <p:cNvPr id="554" name="Google Shape;554;p66"/>
          <p:cNvSpPr txBox="1"/>
          <p:nvPr>
            <p:ph idx="2" type="body"/>
          </p:nvPr>
        </p:nvSpPr>
        <p:spPr>
          <a:xfrm>
            <a:off x="224425" y="2065825"/>
            <a:ext cx="81099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400"/>
              <a:t>In Linux terminal (ubuntu/redhat/centos):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55" name="Google Shape;555;p66"/>
          <p:cNvSpPr txBox="1"/>
          <p:nvPr>
            <p:ph idx="2" type="body"/>
          </p:nvPr>
        </p:nvSpPr>
        <p:spPr>
          <a:xfrm>
            <a:off x="202725" y="3066525"/>
            <a:ext cx="8109900" cy="29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We can check listening ports via </a:t>
            </a:r>
            <a:r>
              <a:rPr lang="en-US" sz="14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lsof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556" name="Google Shape;556;p66"/>
          <p:cNvSpPr txBox="1"/>
          <p:nvPr/>
        </p:nvSpPr>
        <p:spPr>
          <a:xfrm>
            <a:off x="-463425" y="2305675"/>
            <a:ext cx="62376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git clone https://github.rpi.edu/DataINCITE/IDEA-DeFi-CRAFT.git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cd DeFi-Data-Engine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docker compose up</a:t>
            </a:r>
            <a:endParaRPr/>
          </a:p>
        </p:txBody>
      </p:sp>
      <p:sp>
        <p:nvSpPr>
          <p:cNvPr id="557" name="Google Shape;557;p66"/>
          <p:cNvSpPr txBox="1"/>
          <p:nvPr/>
        </p:nvSpPr>
        <p:spPr>
          <a:xfrm>
            <a:off x="-463425" y="3312500"/>
            <a:ext cx="380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sudo lsof -i -P -n | grep LISTEN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58" name="Google Shape;558;p66"/>
          <p:cNvSpPr txBox="1"/>
          <p:nvPr/>
        </p:nvSpPr>
        <p:spPr>
          <a:xfrm>
            <a:off x="4575175" y="3114975"/>
            <a:ext cx="363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We should see listening docker processes on </a:t>
            </a:r>
            <a:r>
              <a:rPr b="1" lang="en-US" sz="1200"/>
              <a:t>TCP/27017, TCP/61100, TCP/61200, TCP/8080</a:t>
            </a:r>
            <a:endParaRPr b="1" sz="1200"/>
          </a:p>
        </p:txBody>
      </p:sp>
      <p:cxnSp>
        <p:nvCxnSpPr>
          <p:cNvPr id="559" name="Google Shape;559;p66"/>
          <p:cNvCxnSpPr/>
          <p:nvPr/>
        </p:nvCxnSpPr>
        <p:spPr>
          <a:xfrm>
            <a:off x="78000" y="1958725"/>
            <a:ext cx="8988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66"/>
          <p:cNvCxnSpPr/>
          <p:nvPr/>
        </p:nvCxnSpPr>
        <p:spPr>
          <a:xfrm>
            <a:off x="78000" y="3737450"/>
            <a:ext cx="8988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1" name="Google Shape;561;p66"/>
          <p:cNvSpPr txBox="1"/>
          <p:nvPr/>
        </p:nvSpPr>
        <p:spPr>
          <a:xfrm>
            <a:off x="263575" y="3805825"/>
            <a:ext cx="803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engine rest interface is now available at </a:t>
            </a:r>
            <a:r>
              <a:rPr b="1" i="1" lang="en-US"/>
              <a:t>localhost:8080</a:t>
            </a:r>
            <a:endParaRPr b="1"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Allow incoming traffic on ::8080 in local firewall if connection is refusing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7"/>
          <p:cNvSpPr txBox="1"/>
          <p:nvPr>
            <p:ph type="ctrTitle"/>
          </p:nvPr>
        </p:nvSpPr>
        <p:spPr>
          <a:xfrm>
            <a:off x="214256" y="840664"/>
            <a:ext cx="8316000" cy="5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Survival Analysis Toolkit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8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Survival Analysis Toolkit</a:t>
            </a:r>
            <a:endParaRPr/>
          </a:p>
        </p:txBody>
      </p:sp>
      <p:sp>
        <p:nvSpPr>
          <p:cNvPr id="574" name="Google Shape;574;p68"/>
          <p:cNvSpPr txBox="1"/>
          <p:nvPr>
            <p:ph idx="2" type="body"/>
          </p:nvPr>
        </p:nvSpPr>
        <p:spPr>
          <a:xfrm>
            <a:off x="224425" y="1085850"/>
            <a:ext cx="6473400" cy="291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64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Live app here:</a:t>
            </a:r>
            <a:r>
              <a:rPr lang="en-US" sz="1600">
                <a:uFill>
                  <a:noFill/>
                </a:uFill>
                <a:hlinkClick r:id="rId3"/>
              </a:rPr>
              <a:t>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 u="sng">
                <a:solidFill>
                  <a:schemeClr val="hlink"/>
                </a:solidFill>
                <a:hlinkClick r:id="rId4"/>
              </a:rPr>
              <a:t>https://inciteprojects.idea.rpi.edu/defitoolkit/app/defitoolkit/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Deployed on our dockerized Data INCITE Shiny proxy server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Fully equipped for multi-user simultaneous access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Capable of producing plethora of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Kaplan-Meier survival plots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Associated descriptive statistics tables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−"/>
            </a:pPr>
            <a:r>
              <a:rPr lang="en-US" sz="1600"/>
              <a:t>Allows comparison cross-platform/market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−"/>
            </a:pPr>
            <a:r>
              <a:rPr lang="en-US" sz="1600"/>
              <a:t>Values able to be extracted from toolkit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Hazard ratio forest plot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User-friendly, quick creation of these plots</a:t>
            </a:r>
            <a:endParaRPr sz="16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9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Let’s look at some plots that can be generated in seconds</a:t>
            </a:r>
            <a:endParaRPr/>
          </a:p>
        </p:txBody>
      </p:sp>
      <p:pic>
        <p:nvPicPr>
          <p:cNvPr id="581" name="Google Shape;58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9210"/>
            <a:ext cx="8839202" cy="3558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0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Let’s look at some plots that can be generated in seconds</a:t>
            </a:r>
            <a:endParaRPr/>
          </a:p>
        </p:txBody>
      </p:sp>
      <p:pic>
        <p:nvPicPr>
          <p:cNvPr id="588" name="Google Shape;58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6847"/>
            <a:ext cx="9144000" cy="2649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1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Let’s look at some plots that can be generated in seconds</a:t>
            </a:r>
            <a:endParaRPr/>
          </a:p>
        </p:txBody>
      </p:sp>
      <p:pic>
        <p:nvPicPr>
          <p:cNvPr id="595" name="Google Shape;59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9210"/>
            <a:ext cx="8839202" cy="3558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2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Let’s look at some plots that can be generated in seconds</a:t>
            </a:r>
            <a:endParaRPr/>
          </a:p>
        </p:txBody>
      </p:sp>
      <p:pic>
        <p:nvPicPr>
          <p:cNvPr id="602" name="Google Shape;60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9210"/>
            <a:ext cx="8839202" cy="3558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3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Let’s look at some plots that can be generated in seconds</a:t>
            </a:r>
            <a:endParaRPr/>
          </a:p>
        </p:txBody>
      </p:sp>
      <p:pic>
        <p:nvPicPr>
          <p:cNvPr id="609" name="Google Shape;60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2560"/>
            <a:ext cx="8839201" cy="2538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4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Let’s look at some plots that can be generated in seconds</a:t>
            </a:r>
            <a:endParaRPr/>
          </a:p>
        </p:txBody>
      </p:sp>
      <p:pic>
        <p:nvPicPr>
          <p:cNvPr id="616" name="Google Shape;61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9210"/>
            <a:ext cx="8839202" cy="3558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5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Let’s look at some plots that can be generated in seconds</a:t>
            </a:r>
            <a:endParaRPr/>
          </a:p>
        </p:txBody>
      </p:sp>
      <p:pic>
        <p:nvPicPr>
          <p:cNvPr id="623" name="Google Shape;62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9210"/>
            <a:ext cx="8839202" cy="3558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Types of Cryptocurrencies</a:t>
            </a:r>
            <a:endParaRPr sz="1400"/>
          </a:p>
        </p:txBody>
      </p:sp>
      <p:sp>
        <p:nvSpPr>
          <p:cNvPr id="161" name="Google Shape;161;p22"/>
          <p:cNvSpPr txBox="1"/>
          <p:nvPr>
            <p:ph idx="2" type="body"/>
          </p:nvPr>
        </p:nvSpPr>
        <p:spPr>
          <a:xfrm>
            <a:off x="224425" y="1844099"/>
            <a:ext cx="6258000" cy="145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/>
              <a:t>Cryptocurrencies are the currency of Aave transactions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/>
              <a:t>Cryptocurrency prices are volatile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/>
              <a:t>Most coins (Bitcoin, Ethereum, Doge, etc.) are subject to large fluctuations in price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 sz="1400"/>
              <a:t>Stable coins</a:t>
            </a:r>
            <a:r>
              <a:rPr lang="en-US" sz="1400"/>
              <a:t> are cryptocurrencies with constant value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-US" sz="1400"/>
              <a:t>Tether (</a:t>
            </a:r>
            <a:r>
              <a:rPr b="1" lang="en-US" sz="1400"/>
              <a:t>USDT</a:t>
            </a:r>
            <a:r>
              <a:rPr lang="en-US" sz="1400"/>
              <a:t>), USD Coin (</a:t>
            </a:r>
            <a:r>
              <a:rPr b="1" lang="en-US" sz="1400"/>
              <a:t>USDC</a:t>
            </a:r>
            <a:r>
              <a:rPr lang="en-US" sz="1400"/>
              <a:t>), </a:t>
            </a:r>
            <a:r>
              <a:rPr b="1" lang="en-US" sz="1400"/>
              <a:t>DAI </a:t>
            </a:r>
            <a:endParaRPr b="1"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-US" sz="1400"/>
              <a:t>Pegged to the value of USD ($1)</a:t>
            </a:r>
            <a:endParaRPr sz="1400"/>
          </a:p>
        </p:txBody>
      </p:sp>
      <p:pic>
        <p:nvPicPr>
          <p:cNvPr id="162" name="Google Shape;162;p22"/>
          <p:cNvPicPr preferRelativeResize="0"/>
          <p:nvPr/>
        </p:nvPicPr>
        <p:blipFill rotWithShape="1">
          <a:blip r:embed="rId3">
            <a:alphaModFix/>
          </a:blip>
          <a:srcRect b="11549" l="8954" r="76004" t="11962"/>
          <a:stretch/>
        </p:blipFill>
        <p:spPr>
          <a:xfrm>
            <a:off x="6839325" y="0"/>
            <a:ext cx="1612075" cy="461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6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Let’s look at some plots that can be generated in seconds</a:t>
            </a:r>
            <a:endParaRPr/>
          </a:p>
        </p:txBody>
      </p:sp>
      <p:pic>
        <p:nvPicPr>
          <p:cNvPr id="630" name="Google Shape;63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75" y="1468623"/>
            <a:ext cx="8839200" cy="2206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7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Let’s look at some plots that can be generated in seconds</a:t>
            </a:r>
            <a:endParaRPr/>
          </a:p>
        </p:txBody>
      </p:sp>
      <p:pic>
        <p:nvPicPr>
          <p:cNvPr id="637" name="Google Shape;63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9210"/>
            <a:ext cx="8839202" cy="3558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8"/>
          <p:cNvSpPr txBox="1"/>
          <p:nvPr>
            <p:ph type="ctrTitle"/>
          </p:nvPr>
        </p:nvSpPr>
        <p:spPr>
          <a:xfrm>
            <a:off x="214256" y="840664"/>
            <a:ext cx="8316000" cy="5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chemeClr val="lt1"/>
                </a:solidFill>
              </a:rPr>
              <a:t>Many more can be made… try it out!</a:t>
            </a:r>
            <a:endParaRPr sz="5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9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Survival Analysis Toolkit GitHub</a:t>
            </a:r>
            <a:endParaRPr/>
          </a:p>
        </p:txBody>
      </p:sp>
      <p:sp>
        <p:nvSpPr>
          <p:cNvPr id="650" name="Google Shape;650;p79"/>
          <p:cNvSpPr txBox="1"/>
          <p:nvPr>
            <p:ph idx="2" type="body"/>
          </p:nvPr>
        </p:nvSpPr>
        <p:spPr>
          <a:xfrm>
            <a:off x="224425" y="1085850"/>
            <a:ext cx="6538200" cy="291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64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Raw code documented for interpretability in GitHub location here: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https://github.rpi.edu/DataINCITE/DeFi_App</a:t>
            </a:r>
            <a:r>
              <a:rPr lang="en-US" sz="1600"/>
              <a:t>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GitHub Wiki </a:t>
            </a:r>
            <a:r>
              <a:rPr lang="en-US" sz="1600"/>
              <a:t>designed </a:t>
            </a:r>
            <a:r>
              <a:rPr lang="en-US" sz="1600"/>
              <a:t>to serve as: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Documentation of: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−"/>
            </a:pPr>
            <a:r>
              <a:rPr lang="en-US" sz="1600"/>
              <a:t>Current </a:t>
            </a:r>
            <a:r>
              <a:rPr lang="en-US" sz="1600"/>
              <a:t>scope</a:t>
            </a:r>
            <a:r>
              <a:rPr lang="en-US" sz="1600"/>
              <a:t> of data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−"/>
            </a:pPr>
            <a:r>
              <a:rPr lang="en-US" sz="1600"/>
              <a:t>Extensible data system behind app UI generation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−"/>
            </a:pPr>
            <a:r>
              <a:rPr lang="en-US" sz="1600"/>
              <a:t>Methods of survival data creation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−"/>
            </a:pPr>
            <a:r>
              <a:rPr lang="en-US" sz="1600"/>
              <a:t>Actual app code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User guide (coming soon)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Etc.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GitHub Issues used as error reporting/to-do list</a:t>
            </a:r>
            <a:endParaRPr sz="16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0"/>
          <p:cNvSpPr txBox="1"/>
          <p:nvPr>
            <p:ph type="ctrTitle"/>
          </p:nvPr>
        </p:nvSpPr>
        <p:spPr>
          <a:xfrm>
            <a:off x="214256" y="840664"/>
            <a:ext cx="8316000" cy="5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Resources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81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Resources:</a:t>
            </a:r>
            <a:endParaRPr/>
          </a:p>
        </p:txBody>
      </p:sp>
      <p:sp>
        <p:nvSpPr>
          <p:cNvPr id="663" name="Google Shape;663;p81"/>
          <p:cNvSpPr txBox="1"/>
          <p:nvPr>
            <p:ph idx="2" type="body"/>
          </p:nvPr>
        </p:nvSpPr>
        <p:spPr>
          <a:xfrm>
            <a:off x="224425" y="788971"/>
            <a:ext cx="6258000" cy="37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400"/>
              <a:t>Project Page:</a:t>
            </a:r>
            <a:endParaRPr sz="1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hlinkClick r:id="rId3"/>
              </a:rPr>
              <a:t>https://idea.rpi.edu/research/projects/risky-business-deep-dives-defi</a:t>
            </a:r>
            <a:r>
              <a:rPr lang="en-US" sz="1400"/>
              <a:t> </a:t>
            </a:r>
            <a:endParaRPr sz="1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400"/>
              <a:t>Survival Analysis Toolkit: </a:t>
            </a:r>
            <a:r>
              <a:rPr lang="en-US" sz="1400" u="sng">
                <a:solidFill>
                  <a:schemeClr val="hlink"/>
                </a:solidFill>
                <a:hlinkClick r:id="rId4"/>
              </a:rPr>
              <a:t>https://inciteprojects.idea.rpi.edu/defitoolkit/app/defitoolkit/</a:t>
            </a:r>
            <a:r>
              <a:rPr lang="en-US" sz="1400"/>
              <a:t> </a:t>
            </a:r>
            <a:endParaRPr sz="1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400"/>
              <a:t>Survival Analysis Toolkit GitHub (w/ wiki):</a:t>
            </a:r>
            <a:endParaRPr sz="1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hlinkClick r:id="rId5"/>
              </a:rPr>
              <a:t>https://github.rpi.edu/DataINCITE/DeFi_App</a:t>
            </a:r>
            <a:endParaRPr sz="1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Data Overview:</a:t>
            </a:r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450" y="1317750"/>
            <a:ext cx="1254000" cy="1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375" y="1222462"/>
            <a:ext cx="886625" cy="1444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8500" y="3078169"/>
            <a:ext cx="1509900" cy="15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/>
          <p:nvPr/>
        </p:nvSpPr>
        <p:spPr>
          <a:xfrm>
            <a:off x="6317950" y="2571750"/>
            <a:ext cx="2462100" cy="84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8180" y="2670916"/>
            <a:ext cx="2324588" cy="64617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713925" y="822250"/>
            <a:ext cx="13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 Source</a:t>
            </a:r>
            <a:endParaRPr/>
          </a:p>
        </p:txBody>
      </p:sp>
      <p:sp>
        <p:nvSpPr>
          <p:cNvPr id="175" name="Google Shape;175;p23"/>
          <p:cNvSpPr txBox="1"/>
          <p:nvPr/>
        </p:nvSpPr>
        <p:spPr>
          <a:xfrm>
            <a:off x="3270225" y="822250"/>
            <a:ext cx="19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Feed Providers</a:t>
            </a:r>
            <a:endParaRPr/>
          </a:p>
        </p:txBody>
      </p:sp>
      <p:sp>
        <p:nvSpPr>
          <p:cNvPr id="176" name="Google Shape;176;p23"/>
          <p:cNvSpPr txBox="1"/>
          <p:nvPr/>
        </p:nvSpPr>
        <p:spPr>
          <a:xfrm>
            <a:off x="6573025" y="885750"/>
            <a:ext cx="19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Researchers</a:t>
            </a:r>
            <a:endParaRPr/>
          </a:p>
        </p:txBody>
      </p:sp>
      <p:cxnSp>
        <p:nvCxnSpPr>
          <p:cNvPr id="177" name="Google Shape;177;p23"/>
          <p:cNvCxnSpPr>
            <a:stCxn id="170" idx="3"/>
            <a:endCxn id="171" idx="1"/>
          </p:cNvCxnSpPr>
          <p:nvPr/>
        </p:nvCxnSpPr>
        <p:spPr>
          <a:xfrm>
            <a:off x="1767000" y="1944751"/>
            <a:ext cx="1681500" cy="1888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8" name="Google Shape;178;p23"/>
          <p:cNvCxnSpPr>
            <a:endCxn id="169" idx="1"/>
          </p:cNvCxnSpPr>
          <p:nvPr/>
        </p:nvCxnSpPr>
        <p:spPr>
          <a:xfrm flipH="1" rot="10800000">
            <a:off x="1888950" y="1944750"/>
            <a:ext cx="1687500" cy="1888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9" name="Google Shape;179;p23"/>
          <p:cNvCxnSpPr>
            <a:endCxn id="171" idx="1"/>
          </p:cNvCxnSpPr>
          <p:nvPr/>
        </p:nvCxnSpPr>
        <p:spPr>
          <a:xfrm>
            <a:off x="1889100" y="3833119"/>
            <a:ext cx="1559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0" name="Google Shape;180;p23"/>
          <p:cNvCxnSpPr>
            <a:endCxn id="169" idx="1"/>
          </p:cNvCxnSpPr>
          <p:nvPr/>
        </p:nvCxnSpPr>
        <p:spPr>
          <a:xfrm>
            <a:off x="1766850" y="1944750"/>
            <a:ext cx="1809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81" name="Google Shape;18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025" y="3292700"/>
            <a:ext cx="1110900" cy="111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23"/>
          <p:cNvCxnSpPr>
            <a:endCxn id="173" idx="1"/>
          </p:cNvCxnSpPr>
          <p:nvPr/>
        </p:nvCxnSpPr>
        <p:spPr>
          <a:xfrm>
            <a:off x="4830380" y="1947305"/>
            <a:ext cx="1567800" cy="1046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3" name="Google Shape;183;p23"/>
          <p:cNvCxnSpPr>
            <a:endCxn id="173" idx="1"/>
          </p:cNvCxnSpPr>
          <p:nvPr/>
        </p:nvCxnSpPr>
        <p:spPr>
          <a:xfrm flipH="1" rot="10800000">
            <a:off x="4830380" y="2994005"/>
            <a:ext cx="1567800" cy="928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Data Overview:</a:t>
            </a:r>
            <a:endParaRPr sz="2200"/>
          </a:p>
        </p:txBody>
      </p:sp>
      <p:sp>
        <p:nvSpPr>
          <p:cNvPr id="190" name="Google Shape;190;p24"/>
          <p:cNvSpPr txBox="1"/>
          <p:nvPr>
            <p:ph idx="2" type="body"/>
          </p:nvPr>
        </p:nvSpPr>
        <p:spPr>
          <a:xfrm>
            <a:off x="224425" y="1085850"/>
            <a:ext cx="6830400" cy="270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/>
              <a:t>Data for time period of November 2020 to October 2022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/>
              <a:t>User transaction data from Aave Mainnet V2</a:t>
            </a:r>
            <a:endParaRPr sz="1600">
              <a:highlight>
                <a:schemeClr val="lt1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lang="en-US" sz="1600"/>
              <a:t>1,475,175 rows and 36 columns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-US" sz="1600"/>
              <a:t>Timestamp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-US" sz="1600"/>
              <a:t>Amount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-US" sz="1600"/>
              <a:t>User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-US" sz="1600"/>
              <a:t>Transaction type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-US" sz="1600"/>
              <a:t>Etc.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/>
              <a:t>Derived datasets (i.e. survival) created from this transaction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-US" sz="1600"/>
              <a:t>Other markets (V2 and V3) used less frequently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/>
              <a:t>Data source: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thegraph.com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en-US" sz="1400"/>
              <a:t>Aave-maintained subgraphs for each market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224416" y="202609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Liquidation Volume and Count</a:t>
            </a:r>
            <a:endParaRPr/>
          </a:p>
        </p:txBody>
      </p:sp>
      <p:sp>
        <p:nvSpPr>
          <p:cNvPr id="197" name="Google Shape;197;p25"/>
          <p:cNvSpPr txBox="1"/>
          <p:nvPr>
            <p:ph idx="3" type="body"/>
          </p:nvPr>
        </p:nvSpPr>
        <p:spPr>
          <a:xfrm>
            <a:off x="4815275" y="774701"/>
            <a:ext cx="4074600" cy="225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Liquidation volume and count spikes in response to market events</a:t>
            </a:r>
            <a:endParaRPr sz="20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Liquidation count and volume closely follow each other</a:t>
            </a:r>
            <a:endParaRPr sz="2000"/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25" y="774709"/>
            <a:ext cx="4510483" cy="3021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2015TemplateColors">
      <a:dk1>
        <a:srgbClr val="000000"/>
      </a:dk1>
      <a:lt1>
        <a:srgbClr val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